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7" r:id="rId3"/>
  </p:sldMasterIdLst>
  <p:notesMasterIdLst>
    <p:notesMasterId r:id="rId35"/>
  </p:notesMasterIdLst>
  <p:sldIdLst>
    <p:sldId id="257" r:id="rId4"/>
    <p:sldId id="256" r:id="rId5"/>
    <p:sldId id="258" r:id="rId6"/>
    <p:sldId id="259" r:id="rId7"/>
    <p:sldId id="289" r:id="rId8"/>
    <p:sldId id="261" r:id="rId9"/>
    <p:sldId id="262" r:id="rId10"/>
    <p:sldId id="263" r:id="rId11"/>
    <p:sldId id="264" r:id="rId12"/>
    <p:sldId id="265" r:id="rId13"/>
    <p:sldId id="268" r:id="rId14"/>
    <p:sldId id="280" r:id="rId15"/>
    <p:sldId id="266" r:id="rId16"/>
    <p:sldId id="269" r:id="rId17"/>
    <p:sldId id="270" r:id="rId18"/>
    <p:sldId id="272" r:id="rId19"/>
    <p:sldId id="273" r:id="rId20"/>
    <p:sldId id="274" r:id="rId21"/>
    <p:sldId id="275" r:id="rId22"/>
    <p:sldId id="276" r:id="rId23"/>
    <p:sldId id="277" r:id="rId24"/>
    <p:sldId id="288" r:id="rId25"/>
    <p:sldId id="267" r:id="rId26"/>
    <p:sldId id="278" r:id="rId27"/>
    <p:sldId id="279" r:id="rId28"/>
    <p:sldId id="281" r:id="rId29"/>
    <p:sldId id="283" r:id="rId30"/>
    <p:sldId id="282" r:id="rId31"/>
    <p:sldId id="285" r:id="rId32"/>
    <p:sldId id="284" r:id="rId33"/>
    <p:sldId id="28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15" autoAdjust="0"/>
    <p:restoredTop sz="94660"/>
  </p:normalViewPr>
  <p:slideViewPr>
    <p:cSldViewPr>
      <p:cViewPr varScale="1">
        <p:scale>
          <a:sx n="59" d="100"/>
          <a:sy n="59" d="100"/>
        </p:scale>
        <p:origin x="-1118" y="-77"/>
      </p:cViewPr>
      <p:guideLst>
        <p:guide orient="horz" pos="2160"/>
        <p:guide pos="2880"/>
      </p:guideLst>
    </p:cSldViewPr>
  </p:slideViewPr>
  <p:notesTextViewPr>
    <p:cViewPr>
      <p:scale>
        <a:sx n="1" d="1"/>
        <a:sy n="1" d="1"/>
      </p:scale>
      <p:origin x="0" y="0"/>
    </p:cViewPr>
  </p:notesTextViewPr>
  <p:sorterViewPr>
    <p:cViewPr>
      <p:scale>
        <a:sx n="100" d="100"/>
        <a:sy n="100" d="100"/>
      </p:scale>
      <p:origin x="0" y="36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25" b="1" i="0" u="none" strike="noStrike" baseline="0">
                <a:solidFill>
                  <a:srgbClr val="000000"/>
                </a:solidFill>
                <a:latin typeface="Arial"/>
                <a:ea typeface="Arial"/>
                <a:cs typeface="Arial"/>
              </a:defRPr>
            </a:pPr>
            <a:r>
              <a:rPr lang="en-US" dirty="0"/>
              <a:t>Relation between friction (smooth tire) 
and RR (tire SRTT, 50 km/h)</a:t>
            </a:r>
          </a:p>
        </c:rich>
      </c:tx>
      <c:layout>
        <c:manualLayout>
          <c:xMode val="edge"/>
          <c:yMode val="edge"/>
          <c:x val="0.27173945093062501"/>
          <c:y val="1.7973884889905176E-2"/>
        </c:manualLayout>
      </c:layout>
      <c:overlay val="0"/>
      <c:spPr>
        <a:noFill/>
        <a:ln w="25400">
          <a:noFill/>
        </a:ln>
      </c:spPr>
    </c:title>
    <c:autoTitleDeleted val="0"/>
    <c:plotArea>
      <c:layout>
        <c:manualLayout>
          <c:layoutTarget val="inner"/>
          <c:xMode val="edge"/>
          <c:yMode val="edge"/>
          <c:x val="0.13285039823275002"/>
          <c:y val="0.19281076518261911"/>
          <c:w val="0.83574977797330041"/>
          <c:h val="0.67647166767461275"/>
        </c:manualLayout>
      </c:layout>
      <c:scatterChart>
        <c:scatterStyle val="lineMarker"/>
        <c:varyColors val="0"/>
        <c:ser>
          <c:idx val="0"/>
          <c:order val="0"/>
          <c:tx>
            <c:strRef>
              <c:f>'Friction Smooth-RR'!$C$2</c:f>
              <c:strCache>
                <c:ptCount val="1"/>
                <c:pt idx="0">
                  <c:v>50 km/h</c:v>
                </c:pt>
              </c:strCache>
            </c:strRef>
          </c:tx>
          <c:spPr>
            <a:ln w="28575">
              <a:noFill/>
            </a:ln>
          </c:spPr>
          <c:marker>
            <c:symbol val="diamond"/>
            <c:size val="5"/>
            <c:spPr>
              <a:solidFill>
                <a:srgbClr val="000080"/>
              </a:solidFill>
              <a:ln>
                <a:solidFill>
                  <a:srgbClr val="000080"/>
                </a:solidFill>
                <a:prstDash val="solid"/>
              </a:ln>
            </c:spPr>
          </c:marker>
          <c:trendline>
            <c:spPr>
              <a:ln w="25400">
                <a:solidFill>
                  <a:srgbClr val="000000"/>
                </a:solidFill>
                <a:prstDash val="solid"/>
              </a:ln>
            </c:spPr>
            <c:trendlineType val="linear"/>
            <c:dispRSqr val="1"/>
            <c:dispEq val="1"/>
            <c:trendlineLbl>
              <c:layout>
                <c:manualLayout>
                  <c:x val="-0.47265315684503828"/>
                  <c:y val="-0.37782458561826227"/>
                </c:manualLayout>
              </c:layout>
              <c:numFmt formatCode="General" sourceLinked="0"/>
              <c:spPr>
                <a:solidFill>
                  <a:srgbClr val="FFFFFF"/>
                </a:solidFill>
                <a:ln w="25400">
                  <a:noFill/>
                </a:ln>
              </c:spPr>
              <c:txPr>
                <a:bodyPr/>
                <a:lstStyle/>
                <a:p>
                  <a:pPr>
                    <a:defRPr sz="1200" b="0" i="0" u="none" strike="noStrike" baseline="0">
                      <a:solidFill>
                        <a:srgbClr val="000000"/>
                      </a:solidFill>
                      <a:latin typeface="Arial"/>
                      <a:ea typeface="Arial"/>
                      <a:cs typeface="Arial"/>
                    </a:defRPr>
                  </a:pPr>
                  <a:endParaRPr lang="en-US"/>
                </a:p>
              </c:txPr>
            </c:trendlineLbl>
          </c:trendline>
          <c:xVal>
            <c:numRef>
              <c:f>'Friction Smooth-RR'!$B$3:$B$55</c:f>
              <c:numCache>
                <c:formatCode>0.0</c:formatCode>
                <c:ptCount val="53"/>
                <c:pt idx="0" formatCode="General">
                  <c:v>23.2</c:v>
                </c:pt>
                <c:pt idx="1">
                  <c:v>55.6</c:v>
                </c:pt>
                <c:pt idx="2">
                  <c:v>59.5</c:v>
                </c:pt>
                <c:pt idx="3">
                  <c:v>36.5</c:v>
                </c:pt>
                <c:pt idx="4">
                  <c:v>41.3</c:v>
                </c:pt>
                <c:pt idx="5">
                  <c:v>55.6</c:v>
                </c:pt>
                <c:pt idx="6">
                  <c:v>49.6</c:v>
                </c:pt>
                <c:pt idx="7">
                  <c:v>46.4</c:v>
                </c:pt>
                <c:pt idx="8">
                  <c:v>50.6</c:v>
                </c:pt>
                <c:pt idx="9">
                  <c:v>11.8</c:v>
                </c:pt>
                <c:pt idx="10">
                  <c:v>20.5</c:v>
                </c:pt>
                <c:pt idx="11">
                  <c:v>18.399999999999999</c:v>
                </c:pt>
                <c:pt idx="12">
                  <c:v>59.4</c:v>
                </c:pt>
                <c:pt idx="13">
                  <c:v>64</c:v>
                </c:pt>
                <c:pt idx="14">
                  <c:v>24.9</c:v>
                </c:pt>
                <c:pt idx="15">
                  <c:v>46.4</c:v>
                </c:pt>
                <c:pt idx="16">
                  <c:v>39.200000000000003</c:v>
                </c:pt>
                <c:pt idx="17">
                  <c:v>28.3</c:v>
                </c:pt>
                <c:pt idx="18">
                  <c:v>38.1</c:v>
                </c:pt>
                <c:pt idx="19">
                  <c:v>25.3</c:v>
                </c:pt>
                <c:pt idx="20">
                  <c:v>31.3</c:v>
                </c:pt>
                <c:pt idx="21">
                  <c:v>34</c:v>
                </c:pt>
                <c:pt idx="22">
                  <c:v>37.800000000000011</c:v>
                </c:pt>
                <c:pt idx="23">
                  <c:v>40.1</c:v>
                </c:pt>
                <c:pt idx="24">
                  <c:v>40.200000000000003</c:v>
                </c:pt>
                <c:pt idx="25">
                  <c:v>29.1</c:v>
                </c:pt>
                <c:pt idx="26">
                  <c:v>28.5</c:v>
                </c:pt>
                <c:pt idx="27">
                  <c:v>27.4</c:v>
                </c:pt>
                <c:pt idx="28">
                  <c:v>42.3</c:v>
                </c:pt>
                <c:pt idx="29">
                  <c:v>44.7</c:v>
                </c:pt>
                <c:pt idx="30">
                  <c:v>47.4</c:v>
                </c:pt>
                <c:pt idx="31">
                  <c:v>48.9</c:v>
                </c:pt>
                <c:pt idx="32">
                  <c:v>60.3</c:v>
                </c:pt>
                <c:pt idx="33">
                  <c:v>48.3</c:v>
                </c:pt>
                <c:pt idx="34">
                  <c:v>60.9</c:v>
                </c:pt>
                <c:pt idx="35">
                  <c:v>54.9</c:v>
                </c:pt>
                <c:pt idx="36">
                  <c:v>9.2000000000000011</c:v>
                </c:pt>
                <c:pt idx="37">
                  <c:v>61.4</c:v>
                </c:pt>
                <c:pt idx="38">
                  <c:v>58</c:v>
                </c:pt>
                <c:pt idx="39">
                  <c:v>38.800000000000011</c:v>
                </c:pt>
                <c:pt idx="40">
                  <c:v>57.7</c:v>
                </c:pt>
                <c:pt idx="41">
                  <c:v>56.5</c:v>
                </c:pt>
                <c:pt idx="42">
                  <c:v>64.900000000000006</c:v>
                </c:pt>
                <c:pt idx="43">
                  <c:v>62.2</c:v>
                </c:pt>
                <c:pt idx="44">
                  <c:v>55.9</c:v>
                </c:pt>
                <c:pt idx="45">
                  <c:v>59</c:v>
                </c:pt>
                <c:pt idx="46">
                  <c:v>40.700000000000003</c:v>
                </c:pt>
                <c:pt idx="47">
                  <c:v>41.5</c:v>
                </c:pt>
                <c:pt idx="48">
                  <c:v>25.4</c:v>
                </c:pt>
                <c:pt idx="49">
                  <c:v>23.7</c:v>
                </c:pt>
                <c:pt idx="50">
                  <c:v>44.5</c:v>
                </c:pt>
                <c:pt idx="51">
                  <c:v>33</c:v>
                </c:pt>
              </c:numCache>
            </c:numRef>
          </c:xVal>
          <c:yVal>
            <c:numRef>
              <c:f>'Friction Smooth-RR'!$C$3:$C$55</c:f>
              <c:numCache>
                <c:formatCode>0.0000</c:formatCode>
                <c:ptCount val="53"/>
                <c:pt idx="1">
                  <c:v>8.4898664496044531E-3</c:v>
                </c:pt>
                <c:pt idx="2">
                  <c:v>8.5312116980949641E-3</c:v>
                </c:pt>
                <c:pt idx="3">
                  <c:v>7.9145268517933805E-3</c:v>
                </c:pt>
                <c:pt idx="4">
                  <c:v>8.0501294822709294E-3</c:v>
                </c:pt>
                <c:pt idx="5">
                  <c:v>7.9995623763313775E-3</c:v>
                </c:pt>
                <c:pt idx="6">
                  <c:v>7.5626976845143655E-3</c:v>
                </c:pt>
                <c:pt idx="7">
                  <c:v>8.1283936151128489E-3</c:v>
                </c:pt>
                <c:pt idx="8">
                  <c:v>7.4565767448479632E-3</c:v>
                </c:pt>
                <c:pt idx="9">
                  <c:v>6.8269941846417241E-3</c:v>
                </c:pt>
                <c:pt idx="10">
                  <c:v>6.7132799334956887E-3</c:v>
                </c:pt>
                <c:pt idx="11">
                  <c:v>6.583911148612843E-3</c:v>
                </c:pt>
                <c:pt idx="12">
                  <c:v>8.8342590029051055E-3</c:v>
                </c:pt>
                <c:pt idx="13">
                  <c:v>9.3162999139346572E-3</c:v>
                </c:pt>
                <c:pt idx="14">
                  <c:v>7.6312637707417075E-3</c:v>
                </c:pt>
                <c:pt idx="15">
                  <c:v>6.7714595685017098E-3</c:v>
                </c:pt>
                <c:pt idx="16">
                  <c:v>7.756932082796434E-3</c:v>
                </c:pt>
                <c:pt idx="17">
                  <c:v>6.9546503498165123E-3</c:v>
                </c:pt>
                <c:pt idx="18">
                  <c:v>7.1054939358294288E-3</c:v>
                </c:pt>
                <c:pt idx="19">
                  <c:v>6.8138504370705566E-3</c:v>
                </c:pt>
                <c:pt idx="20">
                  <c:v>7.4418184966185789E-3</c:v>
                </c:pt>
                <c:pt idx="21">
                  <c:v>7.7504588454078479E-3</c:v>
                </c:pt>
                <c:pt idx="22">
                  <c:v>7.84236980875163E-3</c:v>
                </c:pt>
                <c:pt idx="23">
                  <c:v>8.6161660889445095E-3</c:v>
                </c:pt>
                <c:pt idx="24">
                  <c:v>8.1908554445467331E-3</c:v>
                </c:pt>
                <c:pt idx="25">
                  <c:v>7.1010966921019412E-3</c:v>
                </c:pt>
                <c:pt idx="26">
                  <c:v>7.1950566170790277E-3</c:v>
                </c:pt>
                <c:pt idx="27">
                  <c:v>7.4377596517760571E-3</c:v>
                </c:pt>
                <c:pt idx="28">
                  <c:v>6.9125792012794274E-3</c:v>
                </c:pt>
                <c:pt idx="29">
                  <c:v>6.8581076021263206E-3</c:v>
                </c:pt>
                <c:pt idx="30">
                  <c:v>6.9986415163328956E-3</c:v>
                </c:pt>
                <c:pt idx="31">
                  <c:v>6.460006425469839E-3</c:v>
                </c:pt>
                <c:pt idx="32">
                  <c:v>6.0881052455818967E-3</c:v>
                </c:pt>
                <c:pt idx="33">
                  <c:v>6.6239064382189764E-3</c:v>
                </c:pt>
                <c:pt idx="34">
                  <c:v>7.3244280021531735E-3</c:v>
                </c:pt>
                <c:pt idx="35">
                  <c:v>6.9205330936869423E-3</c:v>
                </c:pt>
                <c:pt idx="36">
                  <c:v>6.9946974286624582E-3</c:v>
                </c:pt>
                <c:pt idx="37">
                  <c:v>7.5860277727355816E-3</c:v>
                </c:pt>
                <c:pt idx="38">
                  <c:v>8.5675611489300224E-3</c:v>
                </c:pt>
                <c:pt idx="39">
                  <c:v>6.6484461896557821E-3</c:v>
                </c:pt>
                <c:pt idx="40">
                  <c:v>9.0088900606699381E-3</c:v>
                </c:pt>
                <c:pt idx="41">
                  <c:v>7.4787469235824437E-3</c:v>
                </c:pt>
                <c:pt idx="42">
                  <c:v>8.9576000913086998E-3</c:v>
                </c:pt>
                <c:pt idx="43">
                  <c:v>1.2850735660459318E-2</c:v>
                </c:pt>
                <c:pt idx="44">
                  <c:v>8.0875485466623855E-3</c:v>
                </c:pt>
                <c:pt idx="45">
                  <c:v>7.6118775414188962E-3</c:v>
                </c:pt>
                <c:pt idx="46">
                  <c:v>6.9359538069545534E-3</c:v>
                </c:pt>
                <c:pt idx="47">
                  <c:v>7.1838087107242918E-3</c:v>
                </c:pt>
                <c:pt idx="48">
                  <c:v>6.6529232941968447E-3</c:v>
                </c:pt>
                <c:pt idx="49">
                  <c:v>6.2563953580360484E-3</c:v>
                </c:pt>
                <c:pt idx="50">
                  <c:v>6.7434629718675391E-3</c:v>
                </c:pt>
                <c:pt idx="51">
                  <c:v>6.4513609990682766E-3</c:v>
                </c:pt>
                <c:pt idx="52">
                  <c:v>7.5000000000000015E-3</c:v>
                </c:pt>
              </c:numCache>
            </c:numRef>
          </c:yVal>
          <c:smooth val="0"/>
        </c:ser>
        <c:dLbls>
          <c:showLegendKey val="0"/>
          <c:showVal val="0"/>
          <c:showCatName val="0"/>
          <c:showSerName val="0"/>
          <c:showPercent val="0"/>
          <c:showBubbleSize val="0"/>
        </c:dLbls>
        <c:axId val="107050112"/>
        <c:axId val="107052032"/>
      </c:scatterChart>
      <c:valAx>
        <c:axId val="107050112"/>
        <c:scaling>
          <c:orientation val="minMax"/>
        </c:scaling>
        <c:delete val="0"/>
        <c:axPos val="b"/>
        <c:title>
          <c:tx>
            <c:rich>
              <a:bodyPr/>
              <a:lstStyle/>
              <a:p>
                <a:pPr>
                  <a:defRPr sz="1200" b="1" i="0" u="none" strike="noStrike" baseline="0">
                    <a:solidFill>
                      <a:srgbClr val="000000"/>
                    </a:solidFill>
                    <a:latin typeface="Arial"/>
                    <a:ea typeface="Arial"/>
                    <a:cs typeface="Arial"/>
                  </a:defRPr>
                </a:pPr>
                <a:r>
                  <a:rPr lang="en-US" dirty="0"/>
                  <a:t>Friction</a:t>
                </a:r>
              </a:p>
            </c:rich>
          </c:tx>
          <c:layout>
            <c:manualLayout>
              <c:xMode val="edge"/>
              <c:yMode val="edge"/>
              <c:x val="0.51207789864260012"/>
              <c:y val="0.9281060561332851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07052032"/>
        <c:crosses val="autoZero"/>
        <c:crossBetween val="midCat"/>
      </c:valAx>
      <c:valAx>
        <c:axId val="107052032"/>
        <c:scaling>
          <c:orientation val="minMax"/>
          <c:max val="1.4999999999999998E-2"/>
          <c:min val="5.000000000000001E-3"/>
        </c:scaling>
        <c:delete val="0"/>
        <c:axPos val="l"/>
        <c:majorGridlines>
          <c:spPr>
            <a:ln w="3175">
              <a:solidFill>
                <a:srgbClr val="000000"/>
              </a:solidFill>
              <a:prstDash val="solid"/>
            </a:ln>
          </c:spPr>
        </c:majorGridlines>
        <c:title>
          <c:tx>
            <c:rich>
              <a:bodyPr/>
              <a:lstStyle/>
              <a:p>
                <a:pPr>
                  <a:defRPr sz="1200" b="1" i="0" u="none" strike="noStrike" baseline="0">
                    <a:solidFill>
                      <a:srgbClr val="000000"/>
                    </a:solidFill>
                    <a:latin typeface="Arial"/>
                    <a:ea typeface="Arial"/>
                    <a:cs typeface="Arial"/>
                  </a:defRPr>
                </a:pPr>
                <a:r>
                  <a:rPr lang="en-US" dirty="0"/>
                  <a:t>CRR [-]</a:t>
                </a:r>
              </a:p>
            </c:rich>
          </c:tx>
          <c:layout>
            <c:manualLayout>
              <c:xMode val="edge"/>
              <c:yMode val="edge"/>
              <c:x val="1.9323694288400008E-2"/>
              <c:y val="0.48202691295654782"/>
            </c:manualLayout>
          </c:layout>
          <c:overlay val="0"/>
          <c:spPr>
            <a:noFill/>
            <a:ln w="25400">
              <a:noFill/>
            </a:ln>
          </c:spPr>
        </c:title>
        <c:numFmt formatCode="0.000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07050112"/>
        <c:crosses val="autoZero"/>
        <c:crossBetween val="midCat"/>
      </c:valAx>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389474926377764"/>
          <c:y val="3.9021365093956373E-2"/>
          <c:w val="0.80839851406051844"/>
          <c:h val="0.6259627450831462"/>
        </c:manualLayout>
      </c:layout>
      <c:barChart>
        <c:barDir val="col"/>
        <c:grouping val="clustered"/>
        <c:varyColors val="0"/>
        <c:ser>
          <c:idx val="0"/>
          <c:order val="0"/>
          <c:tx>
            <c:strRef>
              <c:f>'Correlations (4) - Subsets'!$N$2</c:f>
              <c:strCache>
                <c:ptCount val="1"/>
                <c:pt idx="0">
                  <c:v>Turf</c:v>
                </c:pt>
              </c:strCache>
            </c:strRef>
          </c:tx>
          <c:invertIfNegative val="0"/>
          <c:cat>
            <c:strRef>
              <c:f>'Correlations (4) - Subsets'!$O$1:$V$1</c:f>
              <c:strCache>
                <c:ptCount val="8"/>
                <c:pt idx="0">
                  <c:v>Friction - Ribbed</c:v>
                </c:pt>
                <c:pt idx="1">
                  <c:v>Friction - Smooth</c:v>
                </c:pt>
                <c:pt idx="2">
                  <c:v>MPD (CTM)</c:v>
                </c:pt>
                <c:pt idx="3">
                  <c:v>Skew (CTM)</c:v>
                </c:pt>
                <c:pt idx="4">
                  <c:v>LgMPD (Robotex)</c:v>
                </c:pt>
                <c:pt idx="5">
                  <c:v>LgSkew (Robotex)</c:v>
                </c:pt>
                <c:pt idx="6">
                  <c:v>IRI m/km</c:v>
                </c:pt>
                <c:pt idx="7">
                  <c:v>Roline IRI m/km</c:v>
                </c:pt>
              </c:strCache>
            </c:strRef>
          </c:cat>
          <c:val>
            <c:numRef>
              <c:f>'Correlations (4) - Subsets'!$O$2:$V$2</c:f>
              <c:numCache>
                <c:formatCode>0.00</c:formatCode>
                <c:ptCount val="8"/>
                <c:pt idx="0">
                  <c:v>2.9964516422178535E-2</c:v>
                </c:pt>
                <c:pt idx="1">
                  <c:v>0.57994437003808064</c:v>
                </c:pt>
                <c:pt idx="2">
                  <c:v>0.44561445292509605</c:v>
                </c:pt>
                <c:pt idx="3">
                  <c:v>0.35001249633934056</c:v>
                </c:pt>
                <c:pt idx="4">
                  <c:v>0.60248619937216652</c:v>
                </c:pt>
                <c:pt idx="5">
                  <c:v>0.17592341304049111</c:v>
                </c:pt>
                <c:pt idx="6">
                  <c:v>4.5887780551571979E-2</c:v>
                </c:pt>
                <c:pt idx="7">
                  <c:v>4.62282970646214E-2</c:v>
                </c:pt>
              </c:numCache>
            </c:numRef>
          </c:val>
        </c:ser>
        <c:ser>
          <c:idx val="1"/>
          <c:order val="1"/>
          <c:tx>
            <c:strRef>
              <c:f>'Correlations (4) - Subsets'!$N$3</c:f>
              <c:strCache>
                <c:ptCount val="1"/>
                <c:pt idx="0">
                  <c:v>Transverse Tine</c:v>
                </c:pt>
              </c:strCache>
            </c:strRef>
          </c:tx>
          <c:invertIfNegative val="0"/>
          <c:cat>
            <c:strRef>
              <c:f>'Correlations (4) - Subsets'!$O$1:$V$1</c:f>
              <c:strCache>
                <c:ptCount val="8"/>
                <c:pt idx="0">
                  <c:v>Friction - Ribbed</c:v>
                </c:pt>
                <c:pt idx="1">
                  <c:v>Friction - Smooth</c:v>
                </c:pt>
                <c:pt idx="2">
                  <c:v>MPD (CTM)</c:v>
                </c:pt>
                <c:pt idx="3">
                  <c:v>Skew (CTM)</c:v>
                </c:pt>
                <c:pt idx="4">
                  <c:v>LgMPD (Robotex)</c:v>
                </c:pt>
                <c:pt idx="5">
                  <c:v>LgSkew (Robotex)</c:v>
                </c:pt>
                <c:pt idx="6">
                  <c:v>IRI m/km</c:v>
                </c:pt>
                <c:pt idx="7">
                  <c:v>Roline IRI m/km</c:v>
                </c:pt>
              </c:strCache>
            </c:strRef>
          </c:cat>
          <c:val>
            <c:numRef>
              <c:f>'Correlations (4) - Subsets'!$O$3:$V$3</c:f>
              <c:numCache>
                <c:formatCode>0.00</c:formatCode>
                <c:ptCount val="8"/>
                <c:pt idx="0">
                  <c:v>0.15854112892503563</c:v>
                </c:pt>
                <c:pt idx="1">
                  <c:v>0.15582462666311989</c:v>
                </c:pt>
                <c:pt idx="2">
                  <c:v>0.40660621014385756</c:v>
                </c:pt>
                <c:pt idx="4">
                  <c:v>0.10570009133251655</c:v>
                </c:pt>
                <c:pt idx="5">
                  <c:v>0.33655821575798611</c:v>
                </c:pt>
                <c:pt idx="6">
                  <c:v>0.11328257820813818</c:v>
                </c:pt>
                <c:pt idx="7">
                  <c:v>1.614960445358014E-2</c:v>
                </c:pt>
              </c:numCache>
            </c:numRef>
          </c:val>
        </c:ser>
        <c:ser>
          <c:idx val="2"/>
          <c:order val="2"/>
          <c:tx>
            <c:strRef>
              <c:f>'Correlations (4) - Subsets'!$N$4</c:f>
              <c:strCache>
                <c:ptCount val="1"/>
                <c:pt idx="0">
                  <c:v>Pervious Concrete</c:v>
                </c:pt>
              </c:strCache>
            </c:strRef>
          </c:tx>
          <c:invertIfNegative val="0"/>
          <c:cat>
            <c:strRef>
              <c:f>'Correlations (4) - Subsets'!$O$1:$V$1</c:f>
              <c:strCache>
                <c:ptCount val="8"/>
                <c:pt idx="0">
                  <c:v>Friction - Ribbed</c:v>
                </c:pt>
                <c:pt idx="1">
                  <c:v>Friction - Smooth</c:v>
                </c:pt>
                <c:pt idx="2">
                  <c:v>MPD (CTM)</c:v>
                </c:pt>
                <c:pt idx="3">
                  <c:v>Skew (CTM)</c:v>
                </c:pt>
                <c:pt idx="4">
                  <c:v>LgMPD (Robotex)</c:v>
                </c:pt>
                <c:pt idx="5">
                  <c:v>LgSkew (Robotex)</c:v>
                </c:pt>
                <c:pt idx="6">
                  <c:v>IRI m/km</c:v>
                </c:pt>
                <c:pt idx="7">
                  <c:v>Roline IRI m/km</c:v>
                </c:pt>
              </c:strCache>
            </c:strRef>
          </c:cat>
          <c:val>
            <c:numRef>
              <c:f>'Correlations (4) - Subsets'!$O$4:$V$4</c:f>
              <c:numCache>
                <c:formatCode>0.00</c:formatCode>
                <c:ptCount val="8"/>
                <c:pt idx="0">
                  <c:v>0.87846684687029719</c:v>
                </c:pt>
                <c:pt idx="1">
                  <c:v>1.1212635377299838E-4</c:v>
                </c:pt>
                <c:pt idx="2">
                  <c:v>0.47421801108941575</c:v>
                </c:pt>
                <c:pt idx="3">
                  <c:v>0.81899467689099903</c:v>
                </c:pt>
                <c:pt idx="4">
                  <c:v>0.46853298228477452</c:v>
                </c:pt>
                <c:pt idx="5">
                  <c:v>0.90618632842190339</c:v>
                </c:pt>
                <c:pt idx="6">
                  <c:v>8.3418573969160928E-2</c:v>
                </c:pt>
                <c:pt idx="7">
                  <c:v>0.21353442186199811</c:v>
                </c:pt>
              </c:numCache>
            </c:numRef>
          </c:val>
        </c:ser>
        <c:ser>
          <c:idx val="3"/>
          <c:order val="3"/>
          <c:tx>
            <c:strRef>
              <c:f>'Correlations (4) - Subsets'!$N$5</c:f>
              <c:strCache>
                <c:ptCount val="1"/>
                <c:pt idx="0">
                  <c:v>Diamond Grind</c:v>
                </c:pt>
              </c:strCache>
            </c:strRef>
          </c:tx>
          <c:invertIfNegative val="0"/>
          <c:cat>
            <c:strRef>
              <c:f>'Correlations (4) - Subsets'!$O$1:$V$1</c:f>
              <c:strCache>
                <c:ptCount val="8"/>
                <c:pt idx="0">
                  <c:v>Friction - Ribbed</c:v>
                </c:pt>
                <c:pt idx="1">
                  <c:v>Friction - Smooth</c:v>
                </c:pt>
                <c:pt idx="2">
                  <c:v>MPD (CTM)</c:v>
                </c:pt>
                <c:pt idx="3">
                  <c:v>Skew (CTM)</c:v>
                </c:pt>
                <c:pt idx="4">
                  <c:v>LgMPD (Robotex)</c:v>
                </c:pt>
                <c:pt idx="5">
                  <c:v>LgSkew (Robotex)</c:v>
                </c:pt>
                <c:pt idx="6">
                  <c:v>IRI m/km</c:v>
                </c:pt>
                <c:pt idx="7">
                  <c:v>Roline IRI m/km</c:v>
                </c:pt>
              </c:strCache>
            </c:strRef>
          </c:cat>
          <c:val>
            <c:numRef>
              <c:f>'Correlations (4) - Subsets'!$O$5:$V$5</c:f>
              <c:numCache>
                <c:formatCode>0.00</c:formatCode>
                <c:ptCount val="8"/>
                <c:pt idx="0">
                  <c:v>0.84957565702305149</c:v>
                </c:pt>
                <c:pt idx="1">
                  <c:v>0.51874099841168964</c:v>
                </c:pt>
                <c:pt idx="2">
                  <c:v>0.11037687300400774</c:v>
                </c:pt>
                <c:pt idx="3">
                  <c:v>1.5980696794424796E-2</c:v>
                </c:pt>
                <c:pt idx="4">
                  <c:v>2.2686341694442801E-2</c:v>
                </c:pt>
                <c:pt idx="5">
                  <c:v>0.54162679533716152</c:v>
                </c:pt>
                <c:pt idx="6">
                  <c:v>3.1736919261638637E-2</c:v>
                </c:pt>
                <c:pt idx="7">
                  <c:v>0.81962402698331183</c:v>
                </c:pt>
              </c:numCache>
            </c:numRef>
          </c:val>
        </c:ser>
        <c:ser>
          <c:idx val="4"/>
          <c:order val="4"/>
          <c:tx>
            <c:strRef>
              <c:f>'Correlations (4) - Subsets'!$N$6</c:f>
              <c:strCache>
                <c:ptCount val="1"/>
                <c:pt idx="0">
                  <c:v>Asphalt</c:v>
                </c:pt>
              </c:strCache>
            </c:strRef>
          </c:tx>
          <c:invertIfNegative val="0"/>
          <c:cat>
            <c:strRef>
              <c:f>'Correlations (4) - Subsets'!$O$1:$V$1</c:f>
              <c:strCache>
                <c:ptCount val="8"/>
                <c:pt idx="0">
                  <c:v>Friction - Ribbed</c:v>
                </c:pt>
                <c:pt idx="1">
                  <c:v>Friction - Smooth</c:v>
                </c:pt>
                <c:pt idx="2">
                  <c:v>MPD (CTM)</c:v>
                </c:pt>
                <c:pt idx="3">
                  <c:v>Skew (CTM)</c:v>
                </c:pt>
                <c:pt idx="4">
                  <c:v>LgMPD (Robotex)</c:v>
                </c:pt>
                <c:pt idx="5">
                  <c:v>LgSkew (Robotex)</c:v>
                </c:pt>
                <c:pt idx="6">
                  <c:v>IRI m/km</c:v>
                </c:pt>
                <c:pt idx="7">
                  <c:v>Roline IRI m/km</c:v>
                </c:pt>
              </c:strCache>
            </c:strRef>
          </c:cat>
          <c:val>
            <c:numRef>
              <c:f>'Correlations (4) - Subsets'!$O$6:$V$6</c:f>
              <c:numCache>
                <c:formatCode>0.00</c:formatCode>
                <c:ptCount val="8"/>
                <c:pt idx="0">
                  <c:v>5.1227189985274667E-2</c:v>
                </c:pt>
                <c:pt idx="1">
                  <c:v>0.31405572701969237</c:v>
                </c:pt>
                <c:pt idx="2">
                  <c:v>0.13976421276134574</c:v>
                </c:pt>
                <c:pt idx="3">
                  <c:v>1.7739812830475432E-2</c:v>
                </c:pt>
                <c:pt idx="4">
                  <c:v>0.30656350109996894</c:v>
                </c:pt>
                <c:pt idx="5">
                  <c:v>5.4055236940622016E-3</c:v>
                </c:pt>
                <c:pt idx="6">
                  <c:v>9.8568418030477473E-2</c:v>
                </c:pt>
                <c:pt idx="7">
                  <c:v>7.8749080552594469E-2</c:v>
                </c:pt>
              </c:numCache>
            </c:numRef>
          </c:val>
        </c:ser>
        <c:dLbls>
          <c:showLegendKey val="0"/>
          <c:showVal val="0"/>
          <c:showCatName val="0"/>
          <c:showSerName val="0"/>
          <c:showPercent val="0"/>
          <c:showBubbleSize val="0"/>
        </c:dLbls>
        <c:gapWidth val="150"/>
        <c:axId val="126760448"/>
        <c:axId val="126761984"/>
      </c:barChart>
      <c:catAx>
        <c:axId val="126760448"/>
        <c:scaling>
          <c:orientation val="minMax"/>
        </c:scaling>
        <c:delete val="0"/>
        <c:axPos val="b"/>
        <c:numFmt formatCode="General" sourceLinked="1"/>
        <c:majorTickMark val="out"/>
        <c:minorTickMark val="none"/>
        <c:tickLblPos val="nextTo"/>
        <c:crossAx val="126761984"/>
        <c:crosses val="autoZero"/>
        <c:auto val="1"/>
        <c:lblAlgn val="ctr"/>
        <c:lblOffset val="100"/>
        <c:noMultiLvlLbl val="0"/>
      </c:catAx>
      <c:valAx>
        <c:axId val="126761984"/>
        <c:scaling>
          <c:orientation val="minMax"/>
        </c:scaling>
        <c:delete val="0"/>
        <c:axPos val="l"/>
        <c:majorGridlines/>
        <c:title>
          <c:tx>
            <c:rich>
              <a:bodyPr rot="-5400000" vert="horz"/>
              <a:lstStyle/>
              <a:p>
                <a:pPr>
                  <a:defRPr/>
                </a:pPr>
                <a:r>
                  <a:rPr lang="en-US" dirty="0" smtClean="0"/>
                  <a:t>RR Determination</a:t>
                </a:r>
                <a:r>
                  <a:rPr lang="en-US" baseline="0" dirty="0" smtClean="0"/>
                  <a:t> Coefficients</a:t>
                </a:r>
                <a:endParaRPr lang="en-US" dirty="0"/>
              </a:p>
            </c:rich>
          </c:tx>
          <c:layout/>
          <c:overlay val="0"/>
        </c:title>
        <c:numFmt formatCode="0.00" sourceLinked="1"/>
        <c:majorTickMark val="out"/>
        <c:minorTickMark val="none"/>
        <c:tickLblPos val="nextTo"/>
        <c:crossAx val="126760448"/>
        <c:crosses val="autoZero"/>
        <c:crossBetween val="between"/>
      </c:valAx>
    </c:plotArea>
    <c:legend>
      <c:legendPos val="r"/>
      <c:layout>
        <c:manualLayout>
          <c:xMode val="edge"/>
          <c:yMode val="edge"/>
          <c:x val="0.14976921670379181"/>
          <c:y val="1.9670132172074035E-2"/>
          <c:w val="0.84429543767040049"/>
          <c:h val="6.365064190532535E-2"/>
        </c:manualLayout>
      </c:layout>
      <c:overlay val="0"/>
    </c:legend>
    <c:plotVisOnly val="1"/>
    <c:dispBlanksAs val="gap"/>
    <c:showDLblsOverMax val="0"/>
  </c:chart>
  <c:txPr>
    <a:bodyPr/>
    <a:lstStyle/>
    <a:p>
      <a:pPr>
        <a:defRPr sz="1800">
          <a:latin typeface="Times New Roman" pitchFamily="18" charset="0"/>
          <a:cs typeface="Times New Roman" pitchFamily="18" charset="0"/>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75EA84-DC9F-4BDE-80F5-AD8A716C3754}" type="datetimeFigureOut">
              <a:rPr lang="en-US" smtClean="0"/>
              <a:pPr/>
              <a:t>1/23/2012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793D4E-AA15-4634-840C-ECB918E8D6DF}" type="slidenum">
              <a:rPr lang="en-US" smtClean="0"/>
              <a:pPr/>
              <a:t>‹#›</a:t>
            </a:fld>
            <a:endParaRPr lang="en-US" dirty="0"/>
          </a:p>
        </p:txBody>
      </p:sp>
    </p:spTree>
    <p:extLst>
      <p:ext uri="{BB962C8B-B14F-4D97-AF65-F5344CB8AC3E}">
        <p14:creationId xmlns:p14="http://schemas.microsoft.com/office/powerpoint/2010/main" val="2079075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A793D4E-AA15-4634-840C-ECB918E8D6DF}" type="slidenum">
              <a:rPr lang="en-US" smtClean="0"/>
              <a:pPr/>
              <a:t>1</a:t>
            </a:fld>
            <a:endParaRPr lang="en-US" dirty="0"/>
          </a:p>
        </p:txBody>
      </p:sp>
    </p:spTree>
    <p:extLst>
      <p:ext uri="{BB962C8B-B14F-4D97-AF65-F5344CB8AC3E}">
        <p14:creationId xmlns:p14="http://schemas.microsoft.com/office/powerpoint/2010/main" val="623141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6</a:t>
            </a:fld>
            <a:endParaRPr lang="en-US" dirty="0"/>
          </a:p>
        </p:txBody>
      </p:sp>
    </p:spTree>
    <p:extLst>
      <p:ext uri="{BB962C8B-B14F-4D97-AF65-F5344CB8AC3E}">
        <p14:creationId xmlns:p14="http://schemas.microsoft.com/office/powerpoint/2010/main" val="6042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A793D4E-AA15-4634-840C-ECB918E8D6DF}" type="slidenum">
              <a:rPr lang="en-US" smtClean="0"/>
              <a:pPr/>
              <a:t>7</a:t>
            </a:fld>
            <a:endParaRPr lang="en-US" dirty="0"/>
          </a:p>
        </p:txBody>
      </p:sp>
    </p:spTree>
    <p:extLst>
      <p:ext uri="{BB962C8B-B14F-4D97-AF65-F5344CB8AC3E}">
        <p14:creationId xmlns:p14="http://schemas.microsoft.com/office/powerpoint/2010/main" val="3824976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9</a:t>
            </a:fld>
            <a:endParaRPr lang="en-US" dirty="0"/>
          </a:p>
        </p:txBody>
      </p:sp>
    </p:spTree>
    <p:extLst>
      <p:ext uri="{BB962C8B-B14F-4D97-AF65-F5344CB8AC3E}">
        <p14:creationId xmlns:p14="http://schemas.microsoft.com/office/powerpoint/2010/main" val="480139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MnROAD Cells</a:t>
            </a:r>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11</a:t>
            </a:fld>
            <a:endParaRPr lang="en-US" dirty="0"/>
          </a:p>
        </p:txBody>
      </p:sp>
    </p:spTree>
    <p:extLst>
      <p:ext uri="{BB962C8B-B14F-4D97-AF65-F5344CB8AC3E}">
        <p14:creationId xmlns:p14="http://schemas.microsoft.com/office/powerpoint/2010/main" val="2857822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12</a:t>
            </a:fld>
            <a:endParaRPr lang="en-US" dirty="0"/>
          </a:p>
        </p:txBody>
      </p:sp>
    </p:spTree>
    <p:extLst>
      <p:ext uri="{BB962C8B-B14F-4D97-AF65-F5344CB8AC3E}">
        <p14:creationId xmlns:p14="http://schemas.microsoft.com/office/powerpoint/2010/main" val="316060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13</a:t>
            </a:fld>
            <a:endParaRPr lang="en-US" dirty="0"/>
          </a:p>
        </p:txBody>
      </p:sp>
    </p:spTree>
    <p:extLst>
      <p:ext uri="{BB962C8B-B14F-4D97-AF65-F5344CB8AC3E}">
        <p14:creationId xmlns:p14="http://schemas.microsoft.com/office/powerpoint/2010/main" val="2857822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93D4E-AA15-4634-840C-ECB918E8D6DF}" type="slidenum">
              <a:rPr lang="en-US" smtClean="0"/>
              <a:pPr/>
              <a:t>23</a:t>
            </a:fld>
            <a:endParaRPr lang="en-US" dirty="0"/>
          </a:p>
        </p:txBody>
      </p:sp>
    </p:spTree>
    <p:extLst>
      <p:ext uri="{BB962C8B-B14F-4D97-AF65-F5344CB8AC3E}">
        <p14:creationId xmlns:p14="http://schemas.microsoft.com/office/powerpoint/2010/main" val="3120189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A793D4E-AA15-4634-840C-ECB918E8D6DF}" type="slidenum">
              <a:rPr lang="en-US" smtClean="0"/>
              <a:pPr/>
              <a:t>26</a:t>
            </a:fld>
            <a:endParaRPr lang="en-US" dirty="0"/>
          </a:p>
        </p:txBody>
      </p:sp>
    </p:spTree>
    <p:extLst>
      <p:ext uri="{BB962C8B-B14F-4D97-AF65-F5344CB8AC3E}">
        <p14:creationId xmlns:p14="http://schemas.microsoft.com/office/powerpoint/2010/main" val="270326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A793D4E-AA15-4634-840C-ECB918E8D6DF}" type="slidenum">
              <a:rPr lang="en-US" smtClean="0"/>
              <a:pPr/>
              <a:t>27</a:t>
            </a:fld>
            <a:endParaRPr lang="en-US" dirty="0"/>
          </a:p>
        </p:txBody>
      </p:sp>
    </p:spTree>
    <p:extLst>
      <p:ext uri="{BB962C8B-B14F-4D97-AF65-F5344CB8AC3E}">
        <p14:creationId xmlns:p14="http://schemas.microsoft.com/office/powerpoint/2010/main" val="2928208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AB3EB6A-DFD3-4B63-A070-49F5BC9DA922}"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832875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4278424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122322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956961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410871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901877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2032816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637617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4011694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757241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3103963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dirty="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5" cy="404"/>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5" cy="405"/>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5" cy="39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5" cy="406"/>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grpSp>
      </p:grpSp>
      <p:sp>
        <p:nvSpPr>
          <p:cNvPr id="1444883" name="Rectangle 19"/>
          <p:cNvSpPr>
            <a:spLocks noGrp="1" noChangeArrowheads="1"/>
          </p:cNvSpPr>
          <p:nvPr>
            <p:ph type="ctrTitle"/>
          </p:nvPr>
        </p:nvSpPr>
        <p:spPr>
          <a:xfrm>
            <a:off x="2971512" y="1829017"/>
            <a:ext cx="6019511" cy="2209114"/>
          </a:xfrm>
        </p:spPr>
        <p:txBody>
          <a:bodyPr/>
          <a:lstStyle>
            <a:lvl1pPr>
              <a:defRPr sz="5000">
                <a:solidFill>
                  <a:srgbClr val="FFFFFF"/>
                </a:solidFill>
              </a:defRPr>
            </a:lvl1pPr>
          </a:lstStyle>
          <a:p>
            <a:r>
              <a:rPr lang="en-US"/>
              <a:t>Click to edit Master title style</a:t>
            </a:r>
          </a:p>
        </p:txBody>
      </p:sp>
      <p:sp>
        <p:nvSpPr>
          <p:cNvPr id="1444884" name="Rectangle 20"/>
          <p:cNvSpPr>
            <a:spLocks noGrp="1" noChangeArrowheads="1"/>
          </p:cNvSpPr>
          <p:nvPr>
            <p:ph type="subTitle" idx="1"/>
          </p:nvPr>
        </p:nvSpPr>
        <p:spPr>
          <a:xfrm>
            <a:off x="2971512" y="4267164"/>
            <a:ext cx="6019511" cy="1752672"/>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489" y="6248871"/>
            <a:ext cx="2133023" cy="456441"/>
          </a:xfrm>
        </p:spPr>
        <p:txBody>
          <a:bodyPr/>
          <a:lstStyle>
            <a:lvl1pPr>
              <a:defRPr/>
            </a:lvl1pPr>
          </a:lstStyle>
          <a:p>
            <a:pPr>
              <a:defRPr/>
            </a:pPr>
            <a:endParaRPr lang="en-US" dirty="0">
              <a:solidFill>
                <a:srgbClr val="000000"/>
              </a:solidFill>
            </a:endParaRPr>
          </a:p>
        </p:txBody>
      </p:sp>
      <p:sp>
        <p:nvSpPr>
          <p:cNvPr id="19" name="Rectangle 17"/>
          <p:cNvSpPr>
            <a:spLocks noGrp="1" noChangeArrowheads="1"/>
          </p:cNvSpPr>
          <p:nvPr>
            <p:ph type="ftr" sz="quarter" idx="11"/>
          </p:nvPr>
        </p:nvSpPr>
        <p:spPr/>
        <p:txBody>
          <a:bodyPr/>
          <a:lstStyle>
            <a:lvl1pPr>
              <a:defRPr/>
            </a:lvl1pPr>
          </a:lstStyle>
          <a:p>
            <a:pPr>
              <a:defRPr/>
            </a:pPr>
            <a:endParaRPr lang="en-US" dirty="0">
              <a:solidFill>
                <a:srgbClr val="000000"/>
              </a:solidFill>
            </a:endParaRPr>
          </a:p>
        </p:txBody>
      </p:sp>
      <p:sp>
        <p:nvSpPr>
          <p:cNvPr id="20" name="Rectangle 18"/>
          <p:cNvSpPr>
            <a:spLocks noGrp="1" noChangeArrowheads="1"/>
          </p:cNvSpPr>
          <p:nvPr>
            <p:ph type="sldNum" sz="quarter" idx="12"/>
          </p:nvPr>
        </p:nvSpPr>
        <p:spPr/>
        <p:txBody>
          <a:bodyPr/>
          <a:lstStyle>
            <a:lvl1pPr>
              <a:defRPr/>
            </a:lvl1pPr>
          </a:lstStyle>
          <a:p>
            <a:pPr>
              <a:defRPr/>
            </a:pPr>
            <a:fld id="{1D8C138F-DE89-4B01-B179-AA59327C621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43755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238E1C63-A7B6-423B-9300-F7DA3AF6363A}" type="slidenum">
              <a:rPr lang="en-US">
                <a:solidFill>
                  <a:srgbClr val="000000"/>
                </a:solidFill>
              </a:rPr>
              <a:pPr>
                <a:defRPr/>
              </a:pPr>
              <a:t>‹#›</a:t>
            </a:fld>
            <a:endParaRPr lang="en-US" dirty="0">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01130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035" y="4406858"/>
            <a:ext cx="7771534" cy="136282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3035" y="2905960"/>
            <a:ext cx="7771534" cy="150089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602BD48-396D-494E-936F-77BC967EF99D}" type="slidenum">
              <a:rPr lang="en-US">
                <a:solidFill>
                  <a:srgbClr val="000000"/>
                </a:solidFill>
              </a:rPr>
              <a:pPr>
                <a:defRPr/>
              </a:pPr>
              <a:t>‹#›</a:t>
            </a:fld>
            <a:endParaRPr lang="en-US" dirty="0">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446047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489" y="1981705"/>
            <a:ext cx="4045238" cy="38854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73" y="1981705"/>
            <a:ext cx="4045239" cy="38854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2D9F389C-7E53-4BB8-931E-8ACA6A8E8B46}" type="slidenum">
              <a:rPr lang="en-US">
                <a:solidFill>
                  <a:srgbClr val="000000"/>
                </a:solidFill>
              </a:rPr>
              <a:pPr>
                <a:defRPr/>
              </a:pPr>
              <a:t>‹#›</a:t>
            </a:fld>
            <a:endParaRPr lang="en-US" dirty="0">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670834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16"/>
            <a:ext cx="8229023" cy="114354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489" y="1535011"/>
            <a:ext cx="4039465" cy="6399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489" y="2175003"/>
            <a:ext cx="4039465" cy="3950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603" y="1535011"/>
            <a:ext cx="4040909" cy="6399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603" y="2175003"/>
            <a:ext cx="4040909" cy="3950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4CF13D15-93A0-40F3-B5F8-B0F0C04F0F5A}" type="slidenum">
              <a:rPr lang="en-US">
                <a:solidFill>
                  <a:srgbClr val="000000"/>
                </a:solidFill>
              </a:rPr>
              <a:pPr>
                <a:defRPr/>
              </a:pPr>
              <a:t>‹#›</a:t>
            </a:fld>
            <a:endParaRPr lang="en-US" dirty="0">
              <a:solidFill>
                <a:srgbClr val="000000"/>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095596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2D172954-615C-405D-9D2F-1A6A3DB20E62}" type="slidenum">
              <a:rPr lang="en-US">
                <a:solidFill>
                  <a:srgbClr val="000000"/>
                </a:solidFill>
              </a:rPr>
              <a:pPr>
                <a:defRPr/>
              </a:pPr>
              <a:t>‹#›</a:t>
            </a:fld>
            <a:endParaRPr lang="en-US" dirty="0">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273508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EDE3FB63-93A9-4E0D-A278-C7DBCF4228BA}" type="slidenum">
              <a:rPr lang="en-US">
                <a:solidFill>
                  <a:srgbClr val="000000"/>
                </a:solidFill>
              </a:rPr>
              <a:pPr>
                <a:defRPr/>
              </a:pPr>
              <a:t>‹#›</a:t>
            </a:fld>
            <a:endParaRPr lang="en-US" dirty="0">
              <a:solidFill>
                <a:srgbClr val="000000"/>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052780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89" y="272891"/>
            <a:ext cx="3007591" cy="116141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4762" y="272891"/>
            <a:ext cx="5111750" cy="58525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489" y="1434300"/>
            <a:ext cx="3007591" cy="46911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CA5FD097-B9E2-4392-81A4-EE40F76E54DA}" type="slidenum">
              <a:rPr lang="en-US">
                <a:solidFill>
                  <a:srgbClr val="000000"/>
                </a:solidFill>
              </a:rPr>
              <a:pPr>
                <a:defRPr/>
              </a:pPr>
              <a:t>‹#›</a:t>
            </a:fld>
            <a:endParaRPr lang="en-US" dirty="0">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184000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32" y="4799951"/>
            <a:ext cx="5486977" cy="56689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432" y="612380"/>
            <a:ext cx="5486977" cy="41144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432" y="5366848"/>
            <a:ext cx="5486977" cy="8056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67A9BAE4-0C63-47D5-8A20-91CE7FCD3299}" type="slidenum">
              <a:rPr lang="en-US">
                <a:solidFill>
                  <a:srgbClr val="000000"/>
                </a:solidFill>
              </a:rPr>
              <a:pPr>
                <a:defRPr/>
              </a:pPr>
              <a:t>‹#›</a:t>
            </a:fld>
            <a:endParaRPr lang="en-US" dirty="0">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838824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D5E50769-009D-4893-A055-0F6700E9511C}" type="slidenum">
              <a:rPr lang="en-US">
                <a:solidFill>
                  <a:srgbClr val="000000"/>
                </a:solidFill>
              </a:rPr>
              <a:pPr>
                <a:defRPr/>
              </a:pPr>
              <a:t>‹#›</a:t>
            </a:fld>
            <a:endParaRPr lang="en-US" dirty="0">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006919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977" y="456442"/>
            <a:ext cx="2056535" cy="541070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489" y="456442"/>
            <a:ext cx="6033943" cy="54107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78CB2EE-EF52-42A2-9453-25DCBC6B33ED}" type="slidenum">
              <a:rPr lang="en-US">
                <a:solidFill>
                  <a:srgbClr val="000000"/>
                </a:solidFill>
              </a:rPr>
              <a:pPr>
                <a:defRPr/>
              </a:pPr>
              <a:t>‹#›</a:t>
            </a:fld>
            <a:endParaRPr lang="en-US" dirty="0">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265886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489" y="456443"/>
            <a:ext cx="8229023" cy="1372574"/>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489" y="1981705"/>
            <a:ext cx="4045238" cy="38854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73" y="1981705"/>
            <a:ext cx="4045239" cy="38854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7868AA40-15D3-4A22-9A58-C12BBDBA4484}" type="slidenum">
              <a:rPr lang="en-US">
                <a:solidFill>
                  <a:srgbClr val="000000"/>
                </a:solidFill>
              </a:rPr>
              <a:pPr>
                <a:defRPr/>
              </a:pPr>
              <a:t>‹#›</a:t>
            </a:fld>
            <a:endParaRPr lang="en-US" dirty="0">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691927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489" y="456443"/>
            <a:ext cx="8229023" cy="1372574"/>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489" y="1981705"/>
            <a:ext cx="4045238" cy="38854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1273" y="1981705"/>
            <a:ext cx="4045239" cy="1864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1273" y="4002395"/>
            <a:ext cx="4045239" cy="1864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7" name="Rectangle 3"/>
          <p:cNvSpPr>
            <a:spLocks noGrp="1" noChangeArrowheads="1"/>
          </p:cNvSpPr>
          <p:nvPr>
            <p:ph type="sldNum" sz="quarter" idx="11"/>
          </p:nvPr>
        </p:nvSpPr>
        <p:spPr>
          <a:ln/>
        </p:spPr>
        <p:txBody>
          <a:bodyPr/>
          <a:lstStyle>
            <a:lvl1pPr>
              <a:defRPr/>
            </a:lvl1pPr>
          </a:lstStyle>
          <a:p>
            <a:pPr>
              <a:defRPr/>
            </a:pPr>
            <a:fld id="{62CFACF9-4CF6-483A-B41D-7DF5FF96420F}" type="slidenum">
              <a:rPr lang="en-US">
                <a:solidFill>
                  <a:srgbClr val="000000"/>
                </a:solidFill>
              </a:rPr>
              <a:pPr>
                <a:defRPr/>
              </a:pPr>
              <a:t>‹#›</a:t>
            </a:fld>
            <a:endParaRPr lang="en-US" dirty="0">
              <a:solidFill>
                <a:srgbClr val="000000"/>
              </a:solidFill>
            </a:endParaRPr>
          </a:p>
        </p:txBody>
      </p:sp>
      <p:sp>
        <p:nvSpPr>
          <p:cNvPr id="8"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47562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489" y="456443"/>
            <a:ext cx="8229023" cy="1372574"/>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489" y="1981705"/>
            <a:ext cx="4045238" cy="38854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1273" y="1981705"/>
            <a:ext cx="4045239" cy="38854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D33091D-B81B-46C5-8BD9-88473BEA1C68}" type="slidenum">
              <a:rPr lang="en-US">
                <a:solidFill>
                  <a:srgbClr val="000000"/>
                </a:solidFill>
              </a:rPr>
              <a:pPr>
                <a:defRPr/>
              </a:pPr>
              <a:t>‹#›</a:t>
            </a:fld>
            <a:endParaRPr lang="en-US" dirty="0">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4001810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489" y="456443"/>
            <a:ext cx="8229023" cy="1372574"/>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489" y="1981705"/>
            <a:ext cx="8229023" cy="3885442"/>
          </a:xfrm>
        </p:spPr>
        <p:txBody>
          <a:bodyPr/>
          <a:lstStyle/>
          <a:p>
            <a:pPr lvl="0"/>
            <a:endParaRPr lang="en-US" noProof="0" dirty="0" smtClean="0"/>
          </a:p>
        </p:txBody>
      </p:sp>
      <p:sp>
        <p:nvSpPr>
          <p:cNvPr id="4" name="Rectangle 2"/>
          <p:cNvSpPr>
            <a:spLocks noGrp="1" noChangeArrowheads="1"/>
          </p:cNvSpPr>
          <p:nvPr>
            <p:ph type="ftr" sz="quarter" idx="10"/>
          </p:nvPr>
        </p:nvSpPr>
        <p:spPr>
          <a:ln/>
        </p:spPr>
        <p:txBody>
          <a:bodyPr/>
          <a:lstStyle>
            <a:lvl1pPr>
              <a:defRPr/>
            </a:lvl1pPr>
          </a:lstStyle>
          <a:p>
            <a:pPr>
              <a:defRPr/>
            </a:pPr>
            <a:endParaRPr lang="en-US" dirty="0">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D778802C-27C6-4168-B609-F8AF508E5184}" type="slidenum">
              <a:rPr lang="en-US">
                <a:solidFill>
                  <a:srgbClr val="000000"/>
                </a:solidFill>
              </a:rPr>
              <a:pPr>
                <a:defRPr/>
              </a:pPr>
              <a:t>‹#›</a:t>
            </a:fld>
            <a:endParaRPr lang="en-US" dirty="0">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255748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600202"/>
            <a:ext cx="4038600" cy="4525963"/>
          </a:xfrm>
        </p:spPr>
        <p:txBody>
          <a:bodyPr/>
          <a:lstStyle/>
          <a:p>
            <a:endParaRPr lang="en-US" dirty="0"/>
          </a:p>
        </p:txBody>
      </p:sp>
      <p:sp>
        <p:nvSpPr>
          <p:cNvPr id="4" name="Text Placeholder 3"/>
          <p:cNvSpPr>
            <a:spLocks noGrp="1"/>
          </p:cNvSpPr>
          <p:nvPr>
            <p:ph type="body" sz="half" idx="2"/>
          </p:nvPr>
        </p:nvSpPr>
        <p:spPr>
          <a:xfrm>
            <a:off x="4648200" y="1600202"/>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21FB8219-64EF-4F26-AE5F-FCC2C971920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21300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4172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49673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6061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029903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3560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7239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42358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531584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08312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15126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37769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9E8B8-1361-4499-97B9-084F59237F1B}" type="datetimeFigureOut">
              <a:rPr lang="en-US" smtClean="0"/>
              <a:pPr/>
              <a:t>1/23/2012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AA01B-2FD8-490E-A57E-45D73113EFB6}" type="slidenum">
              <a:rPr lang="en-US" smtClean="0"/>
              <a:pPr/>
              <a:t>‹#›</a:t>
            </a:fld>
            <a:endParaRPr lang="en-US" dirty="0"/>
          </a:p>
        </p:txBody>
      </p:sp>
    </p:spTree>
    <p:extLst>
      <p:ext uri="{BB962C8B-B14F-4D97-AF65-F5344CB8AC3E}">
        <p14:creationId xmlns:p14="http://schemas.microsoft.com/office/powerpoint/2010/main" val="2800572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42" name="Rectangle 2"/>
          <p:cNvSpPr>
            <a:spLocks noGrp="1" noChangeArrowheads="1"/>
          </p:cNvSpPr>
          <p:nvPr>
            <p:ph type="ftr" sz="quarter" idx="3"/>
          </p:nvPr>
        </p:nvSpPr>
        <p:spPr bwMode="auto">
          <a:xfrm>
            <a:off x="3124489" y="6248871"/>
            <a:ext cx="2895023" cy="45644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fontAlgn="base">
              <a:spcBef>
                <a:spcPct val="0"/>
              </a:spcBef>
              <a:spcAft>
                <a:spcPct val="0"/>
              </a:spcAft>
              <a:defRPr/>
            </a:pPr>
            <a:endParaRPr lang="en-US" dirty="0">
              <a:solidFill>
                <a:srgbClr val="000000"/>
              </a:solidFill>
            </a:endParaRPr>
          </a:p>
        </p:txBody>
      </p:sp>
      <p:sp>
        <p:nvSpPr>
          <p:cNvPr id="1443843" name="Rectangle 3"/>
          <p:cNvSpPr>
            <a:spLocks noGrp="1" noChangeArrowheads="1"/>
          </p:cNvSpPr>
          <p:nvPr>
            <p:ph type="sldNum" sz="quarter" idx="4"/>
          </p:nvPr>
        </p:nvSpPr>
        <p:spPr bwMode="auto">
          <a:xfrm>
            <a:off x="6553489" y="6248871"/>
            <a:ext cx="2133023" cy="45644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fontAlgn="base">
              <a:spcBef>
                <a:spcPct val="0"/>
              </a:spcBef>
              <a:spcAft>
                <a:spcPct val="0"/>
              </a:spcAft>
              <a:defRPr/>
            </a:pPr>
            <a:fld id="{FD121477-A41F-4BCC-BB83-711DE5ABEB12}" type="slidenum">
              <a:rPr lang="en-US">
                <a:solidFill>
                  <a:srgbClr val="000000"/>
                </a:solidFill>
              </a:rPr>
              <a:pPr fontAlgn="base">
                <a:spcBef>
                  <a:spcPct val="0"/>
                </a:spcBef>
                <a:spcAft>
                  <a:spcPct val="0"/>
                </a:spcAft>
                <a:defRPr/>
              </a:pPr>
              <a:t>‹#›</a:t>
            </a:fld>
            <a:endParaRPr lang="en-US" dirty="0">
              <a:solidFill>
                <a:srgbClr val="000000"/>
              </a:solidFill>
            </a:endParaRPr>
          </a:p>
        </p:txBody>
      </p:sp>
      <p:grpSp>
        <p:nvGrpSpPr>
          <p:cNvPr id="1028" name="Group 4"/>
          <p:cNvGrpSpPr>
            <a:grpSpLocks/>
          </p:cNvGrpSpPr>
          <p:nvPr/>
        </p:nvGrpSpPr>
        <p:grpSpPr bwMode="auto">
          <a:xfrm>
            <a:off x="0" y="0"/>
            <a:ext cx="9144000" cy="545781"/>
            <a:chOff x="0" y="0"/>
            <a:chExt cx="5760" cy="344"/>
          </a:xfrm>
        </p:grpSpPr>
        <p:sp>
          <p:nvSpPr>
            <p:cNvPr id="1443845"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dirty="0">
                <a:solidFill>
                  <a:srgbClr val="000000"/>
                </a:solidFill>
                <a:latin typeface="Times New Roman" pitchFamily="18" charset="0"/>
              </a:endParaRPr>
            </a:p>
          </p:txBody>
        </p:sp>
        <p:sp>
          <p:nvSpPr>
            <p:cNvPr id="1443846"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443847"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dirty="0">
                <a:solidFill>
                  <a:srgbClr val="666699"/>
                </a:solidFill>
              </a:endParaRPr>
            </a:p>
          </p:txBody>
        </p:sp>
        <p:sp>
          <p:nvSpPr>
            <p:cNvPr id="1443848" name="Rectangle 8"/>
            <p:cNvSpPr>
              <a:spLocks noChangeArrowheads="1"/>
            </p:cNvSpPr>
            <p:nvPr/>
          </p:nvSpPr>
          <p:spPr bwMode="auto">
            <a:xfrm>
              <a:off x="345" y="0"/>
              <a:ext cx="85"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dirty="0">
                <a:solidFill>
                  <a:srgbClr val="666699"/>
                </a:solidFill>
              </a:endParaRPr>
            </a:p>
          </p:txBody>
        </p:sp>
        <p:sp>
          <p:nvSpPr>
            <p:cNvPr id="1443849" name="Rectangle 9"/>
            <p:cNvSpPr>
              <a:spLocks noChangeArrowheads="1"/>
            </p:cNvSpPr>
            <p:nvPr/>
          </p:nvSpPr>
          <p:spPr bwMode="auto">
            <a:xfrm>
              <a:off x="345" y="85"/>
              <a:ext cx="85" cy="8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dirty="0">
                <a:solidFill>
                  <a:srgbClr val="9999CC"/>
                </a:solidFill>
              </a:endParaRPr>
            </a:p>
          </p:txBody>
        </p:sp>
        <p:sp>
          <p:nvSpPr>
            <p:cNvPr id="1443850"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dirty="0">
                <a:solidFill>
                  <a:srgbClr val="666699"/>
                </a:solidFill>
              </a:endParaRPr>
            </a:p>
          </p:txBody>
        </p:sp>
        <p:sp>
          <p:nvSpPr>
            <p:cNvPr id="1443851"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dirty="0">
                <a:solidFill>
                  <a:srgbClr val="000000"/>
                </a:solidFill>
                <a:latin typeface="Times New Roman" pitchFamily="18" charset="0"/>
              </a:endParaRPr>
            </a:p>
          </p:txBody>
        </p:sp>
        <p:sp>
          <p:nvSpPr>
            <p:cNvPr id="1443852"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dirty="0">
                <a:solidFill>
                  <a:srgbClr val="9999CC"/>
                </a:solidFill>
              </a:endParaRPr>
            </a:p>
          </p:txBody>
        </p:sp>
        <p:sp>
          <p:nvSpPr>
            <p:cNvPr id="1443853"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dirty="0">
                <a:solidFill>
                  <a:srgbClr val="9999CC"/>
                </a:solidFill>
              </a:endParaRPr>
            </a:p>
          </p:txBody>
        </p:sp>
      </p:grpSp>
      <p:sp>
        <p:nvSpPr>
          <p:cNvPr id="1029" name="Rectangle 14"/>
          <p:cNvSpPr>
            <a:spLocks noGrp="1" noChangeArrowheads="1"/>
          </p:cNvSpPr>
          <p:nvPr>
            <p:ph type="title"/>
          </p:nvPr>
        </p:nvSpPr>
        <p:spPr bwMode="auto">
          <a:xfrm>
            <a:off x="457489" y="456443"/>
            <a:ext cx="8229023" cy="13725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489" y="1981705"/>
            <a:ext cx="8229023" cy="38854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43856" name="Rectangle 16"/>
          <p:cNvSpPr>
            <a:spLocks noGrp="1" noChangeArrowheads="1"/>
          </p:cNvSpPr>
          <p:nvPr>
            <p:ph type="dt" sz="half" idx="2"/>
          </p:nvPr>
        </p:nvSpPr>
        <p:spPr bwMode="auto">
          <a:xfrm>
            <a:off x="457489" y="6245621"/>
            <a:ext cx="2133023" cy="47593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41134800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0" fontAlgn="base" hangingPunct="0">
        <a:spcBef>
          <a:spcPct val="0"/>
        </a:spcBef>
        <a:spcAft>
          <a:spcPct val="0"/>
        </a:spcAft>
        <a:defRPr sz="44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Arial" charset="0"/>
        </a:defRPr>
      </a:lvl2pPr>
      <a:lvl3pPr algn="l" rtl="0" eaLnBrk="0" fontAlgn="base" hangingPunct="0">
        <a:spcBef>
          <a:spcPct val="0"/>
        </a:spcBef>
        <a:spcAft>
          <a:spcPct val="0"/>
        </a:spcAft>
        <a:defRPr sz="4400">
          <a:solidFill>
            <a:schemeClr val="bg2"/>
          </a:solidFill>
          <a:latin typeface="Arial" charset="0"/>
        </a:defRPr>
      </a:lvl3pPr>
      <a:lvl4pPr algn="l" rtl="0" eaLnBrk="0" fontAlgn="base" hangingPunct="0">
        <a:spcBef>
          <a:spcPct val="0"/>
        </a:spcBef>
        <a:spcAft>
          <a:spcPct val="0"/>
        </a:spcAft>
        <a:defRPr sz="4400">
          <a:solidFill>
            <a:schemeClr val="bg2"/>
          </a:solidFill>
          <a:latin typeface="Arial" charset="0"/>
        </a:defRPr>
      </a:lvl4pPr>
      <a:lvl5pPr algn="l" rtl="0" eaLnBrk="0" fontAlgn="base" hangingPunct="0">
        <a:spcBef>
          <a:spcPct val="0"/>
        </a:spcBef>
        <a:spcAft>
          <a:spcPct val="0"/>
        </a:spcAft>
        <a:defRPr sz="4400">
          <a:solidFill>
            <a:schemeClr val="bg2"/>
          </a:solidFill>
          <a:latin typeface="Arial" charset="0"/>
        </a:defRPr>
      </a:lvl5pPr>
      <a:lvl6pPr marL="457200" algn="l" rtl="0" fontAlgn="base">
        <a:spcBef>
          <a:spcPct val="0"/>
        </a:spcBef>
        <a:spcAft>
          <a:spcPct val="0"/>
        </a:spcAft>
        <a:defRPr sz="4400">
          <a:solidFill>
            <a:schemeClr val="bg2"/>
          </a:solidFill>
          <a:latin typeface="Arial" charset="0"/>
        </a:defRPr>
      </a:lvl6pPr>
      <a:lvl7pPr marL="914400" algn="l" rtl="0" fontAlgn="base">
        <a:spcBef>
          <a:spcPct val="0"/>
        </a:spcBef>
        <a:spcAft>
          <a:spcPct val="0"/>
        </a:spcAft>
        <a:defRPr sz="4400">
          <a:solidFill>
            <a:schemeClr val="bg2"/>
          </a:solidFill>
          <a:latin typeface="Arial" charset="0"/>
        </a:defRPr>
      </a:lvl7pPr>
      <a:lvl8pPr marL="1371600" algn="l" rtl="0" fontAlgn="base">
        <a:spcBef>
          <a:spcPct val="0"/>
        </a:spcBef>
        <a:spcAft>
          <a:spcPct val="0"/>
        </a:spcAft>
        <a:defRPr sz="4400">
          <a:solidFill>
            <a:schemeClr val="bg2"/>
          </a:solidFill>
          <a:latin typeface="Arial" charset="0"/>
        </a:defRPr>
      </a:lvl8pPr>
      <a:lvl9pPr marL="1828800" algn="l" rtl="0" fontAlgn="base">
        <a:spcBef>
          <a:spcPct val="0"/>
        </a:spcBef>
        <a:spcAft>
          <a:spcPct val="0"/>
        </a:spcAft>
        <a:defRPr sz="4400">
          <a:solidFill>
            <a:schemeClr val="bg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bg2"/>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bg2"/>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bg2"/>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bg2"/>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bg2"/>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7CC9C-FAA3-497F-8099-7C4BA412764B}" type="datetimeFigureOut">
              <a:rPr lang="en-US" smtClean="0">
                <a:solidFill>
                  <a:prstClr val="black">
                    <a:tint val="75000"/>
                  </a:prstClr>
                </a:solidFill>
              </a:rPr>
              <a:pPr/>
              <a:t>1/23/2012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6AC1F-A8BE-4786-9358-33726BDD852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4869409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hyperlink" Target="http://www.university-directory.eu/" TargetMode="External"/><Relationship Id="rId7" Type="http://schemas.openxmlformats.org/officeDocument/2006/relationships/hyperlink" Target="http://www.crwflags.com/fotw/images/u/us.gif" TargetMode="External"/><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gif"/><Relationship Id="rId11" Type="http://schemas.openxmlformats.org/officeDocument/2006/relationships/image" Target="../media/image6.png"/><Relationship Id="rId5" Type="http://schemas.openxmlformats.org/officeDocument/2006/relationships/image" Target="../media/image2.jpeg"/><Relationship Id="rId10" Type="http://schemas.openxmlformats.org/officeDocument/2006/relationships/image" Target="../media/image5.jpeg"/><Relationship Id="rId4" Type="http://schemas.openxmlformats.org/officeDocument/2006/relationships/image" Target="../media/image1.png"/><Relationship Id="rId9" Type="http://schemas.openxmlformats.org/officeDocument/2006/relationships/hyperlink" Target="http://en.wikipedia.org/wiki/File:Flag_of_Poland.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23.jpe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9.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9.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9.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9.xml"/><Relationship Id="rId6" Type="http://schemas.openxmlformats.org/officeDocument/2006/relationships/image" Target="../media/image42.gif"/><Relationship Id="rId5" Type="http://schemas.openxmlformats.org/officeDocument/2006/relationships/image" Target="../media/image41.pn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emf"/><Relationship Id="rId1" Type="http://schemas.openxmlformats.org/officeDocument/2006/relationships/slideLayout" Target="../slideLayouts/slideLayout29.xml"/><Relationship Id="rId6" Type="http://schemas.openxmlformats.org/officeDocument/2006/relationships/image" Target="../media/image47.png"/><Relationship Id="rId5" Type="http://schemas.openxmlformats.org/officeDocument/2006/relationships/image" Target="../media/image46.emf"/><Relationship Id="rId4" Type="http://schemas.openxmlformats.org/officeDocument/2006/relationships/image" Target="../media/image45.emf"/></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5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73038" y="2811575"/>
            <a:ext cx="2112962" cy="2415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152352" rIns="126960" bIns="152352" numCol="1" anchor="ctr" anchorCtr="0" compatLnSpc="1">
            <a:prstTxWarp prst="textNoShape">
              <a:avLst/>
            </a:prstTxWarp>
            <a:spAutoFit/>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hlinkClick r:id="rId3"/>
              </a:rPr>
              <a:t>  </a:t>
            </a:r>
            <a:r>
              <a:rPr kumimoji="0" lang="en-US" sz="3300" b="0" i="0" u="none" strike="noStrike" cap="none" normalizeH="0" baseline="0" dirty="0" smtClean="0">
                <a:ln>
                  <a:noFill/>
                </a:ln>
                <a:solidFill>
                  <a:schemeClr val="tx1"/>
                </a:solidFill>
                <a:effectLst/>
                <a:latin typeface="Arial" charset="0"/>
                <a:cs typeface="Arial" charset="0"/>
              </a:rPr>
              <a:t> </a:t>
            </a:r>
            <a:r>
              <a:rPr kumimoji="0" lang="en-US" sz="1800" b="0" i="0" u="none" strike="noStrike" cap="none" normalizeH="0" baseline="0" dirty="0" smtClean="0">
                <a:ln>
                  <a:noFill/>
                </a:ln>
                <a:solidFill>
                  <a:schemeClr val="tx1"/>
                </a:solidFill>
                <a:effectLst/>
                <a:latin typeface="Arial" charset="0"/>
                <a:cs typeface="Arial" charset="0"/>
              </a:rPr>
              <a:t>              </a:t>
            </a:r>
            <a:br>
              <a:rPr kumimoji="0" lang="en-US" sz="1800" b="0" i="0" u="none" strike="noStrike" cap="none" normalizeH="0" baseline="0" dirty="0" smtClean="0">
                <a:ln>
                  <a:noFill/>
                </a:ln>
                <a:solidFill>
                  <a:schemeClr val="tx1"/>
                </a:solidFill>
                <a:effectLst/>
                <a:latin typeface="Arial" charset="0"/>
                <a:cs typeface="Arial" charset="0"/>
              </a:rPr>
            </a:br>
            <a:endParaRPr kumimoji="0" lang="en-US" sz="1800" b="0" i="0" u="none" strike="noStrike" cap="none" normalizeH="0" baseline="0" dirty="0" smtClean="0">
              <a:ln>
                <a:noFill/>
              </a:ln>
              <a:solidFill>
                <a:schemeClr val="tx1"/>
              </a:solidFill>
              <a:effectLst/>
              <a:latin typeface="Arial" charset="0"/>
              <a:cs typeface="Arial" charset="0"/>
              <a:hlinkClick r:id=""/>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hlinkClick r:id=""/>
              </a:rPr>
              <a:t>  </a:t>
            </a:r>
            <a:r>
              <a:rPr kumimoji="0" lang="en-US" sz="5000" b="0" i="0" u="none" strike="noStrike" cap="none" normalizeH="0" baseline="0" dirty="0" smtClean="0">
                <a:ln>
                  <a:noFill/>
                </a:ln>
                <a:solidFill>
                  <a:schemeClr val="tx1"/>
                </a:solidFill>
                <a:effectLst/>
                <a:latin typeface="Arial" charset="0"/>
                <a:cs typeface="Arial" charset="0"/>
              </a:rPr>
              <a:t> </a:t>
            </a:r>
            <a:r>
              <a:rPr kumimoji="0" lang="en-US" sz="1800" b="0" i="0" u="none" strike="noStrike" cap="none" normalizeH="0" baseline="0" dirty="0" smtClean="0">
                <a:ln>
                  <a:noFill/>
                </a:ln>
                <a:solidFill>
                  <a:schemeClr val="tx1"/>
                </a:solidFill>
                <a:effectLst/>
                <a:latin typeface="Arial" charset="0"/>
                <a:cs typeface="Arial" charset="0"/>
              </a:rPr>
              <a:t>                                                                       </a:t>
            </a:r>
            <a:endParaRPr kumimoji="0" lang="en-US" sz="1200" b="0" i="0" u="none" strike="noStrike" cap="none" normalizeH="0" baseline="0" dirty="0" smtClean="0">
              <a:ln>
                <a:noFill/>
              </a:ln>
              <a:solidFill>
                <a:schemeClr val="tx1"/>
              </a:solidFill>
              <a:effectLst/>
              <a:latin typeface="Arial" charset="0"/>
              <a:cs typeface="Arial" charset="0"/>
            </a:endParaRPr>
          </a:p>
        </p:txBody>
      </p:sp>
      <p:pic>
        <p:nvPicPr>
          <p:cNvPr id="1026" name="Picture 2" descr="ICOU Logo">
            <a:hlinkClick r:id="rId3"/>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0500" y="-1135063"/>
            <a:ext cx="952500" cy="5238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logo of Technical University of Gdansk">
            <a:hlinkClick r:id=""/>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81400" y="5279571"/>
            <a:ext cx="4629150" cy="8001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676775" y="6096000"/>
            <a:ext cx="2286000" cy="276999"/>
          </a:xfrm>
          <a:prstGeom prst="rect">
            <a:avLst/>
          </a:prstGeom>
        </p:spPr>
        <p:txBody>
          <a:bodyPr>
            <a:spAutoFit/>
          </a:bodyPr>
          <a:lstStyle/>
          <a:p>
            <a:pPr lvl="0" eaLnBrk="0" fontAlgn="base" hangingPunct="0">
              <a:spcBef>
                <a:spcPct val="0"/>
              </a:spcBef>
              <a:spcAft>
                <a:spcPct val="0"/>
              </a:spcAft>
            </a:pPr>
            <a:r>
              <a:rPr lang="en-US" sz="1200" dirty="0">
                <a:solidFill>
                  <a:prstClr val="black"/>
                </a:solidFill>
                <a:latin typeface="Arial" charset="0"/>
                <a:cs typeface="Arial" charset="0"/>
              </a:rPr>
              <a:t>(Politechnika Gdańska</a:t>
            </a:r>
            <a:r>
              <a:rPr lang="en-US" sz="1200" dirty="0" smtClean="0">
                <a:solidFill>
                  <a:prstClr val="black"/>
                </a:solidFill>
                <a:latin typeface="Arial" charset="0"/>
                <a:cs typeface="Arial" charset="0"/>
              </a:rPr>
              <a:t>)</a:t>
            </a:r>
            <a:endParaRPr lang="en-US" dirty="0">
              <a:solidFill>
                <a:prstClr val="black"/>
              </a:solidFill>
              <a:latin typeface="Arial" charset="0"/>
              <a:cs typeface="Arial" charset="0"/>
            </a:endParaRPr>
          </a:p>
        </p:txBody>
      </p:sp>
      <p:sp>
        <p:nvSpPr>
          <p:cNvPr id="4" name="Rectangle 3"/>
          <p:cNvSpPr/>
          <p:nvPr/>
        </p:nvSpPr>
        <p:spPr>
          <a:xfrm>
            <a:off x="3124200" y="4846791"/>
            <a:ext cx="5029200" cy="369332"/>
          </a:xfrm>
          <a:prstGeom prst="rect">
            <a:avLst/>
          </a:prstGeom>
        </p:spPr>
        <p:txBody>
          <a:bodyPr wrap="square">
            <a:spAutoFit/>
          </a:bodyPr>
          <a:lstStyle/>
          <a:p>
            <a:r>
              <a:rPr lang="en-US" b="1" dirty="0">
                <a:solidFill>
                  <a:prstClr val="black"/>
                </a:solidFill>
                <a:latin typeface="Arial" charset="0"/>
                <a:cs typeface="Arial" charset="0"/>
              </a:rPr>
              <a:t>Technical University of </a:t>
            </a:r>
            <a:r>
              <a:rPr lang="en-US" b="1" dirty="0" smtClean="0">
                <a:solidFill>
                  <a:prstClr val="black"/>
                </a:solidFill>
                <a:latin typeface="Arial" charset="0"/>
                <a:cs typeface="Arial" charset="0"/>
              </a:rPr>
              <a:t>Gdansk Poland</a:t>
            </a:r>
            <a:endParaRPr lang="en-US" b="1" dirty="0"/>
          </a:p>
        </p:txBody>
      </p:sp>
      <p:pic>
        <p:nvPicPr>
          <p:cNvPr id="1029" name="Picture 5" descr="http://www.dot.state.mn.us/mediaroom/logos/web/10mndotlogo-color.gi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0631" y="3394174"/>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U.S. flag]">
            <a:hlinkClick r:id="rId7"/>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3038" y="152400"/>
            <a:ext cx="2324100" cy="122292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Flag of Poland.jpg">
            <a:hlinkClick r:id="rId9"/>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291905" y="70961"/>
            <a:ext cx="1243284" cy="15292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04800" y="4738406"/>
            <a:ext cx="2657475"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4967134" y="2811575"/>
            <a:ext cx="397192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33400" y="1066800"/>
            <a:ext cx="8405659" cy="3785652"/>
          </a:xfrm>
          <a:prstGeom prst="rect">
            <a:avLst/>
          </a:prstGeom>
        </p:spPr>
        <p:txBody>
          <a:bodyPr wrap="square">
            <a:spAutoFit/>
          </a:bodyPr>
          <a:lstStyle/>
          <a:p>
            <a:endParaRPr lang="en-US" sz="2400" dirty="0" smtClean="0">
              <a:latin typeface="Algerian" pitchFamily="82" charset="0"/>
            </a:endParaRPr>
          </a:p>
          <a:p>
            <a:pPr algn="ctr"/>
            <a:endParaRPr lang="en-US" sz="2400" dirty="0" smtClean="0">
              <a:latin typeface="Algerian" pitchFamily="82" charset="0"/>
            </a:endParaRPr>
          </a:p>
          <a:p>
            <a:pPr algn="ctr"/>
            <a:r>
              <a:rPr lang="en-US" sz="2400" dirty="0" smtClean="0">
                <a:latin typeface="Algerian" pitchFamily="82" charset="0"/>
              </a:rPr>
              <a:t>INTERCONTINENTAL COLLABORATION </a:t>
            </a:r>
          </a:p>
          <a:p>
            <a:pPr algn="ctr"/>
            <a:r>
              <a:rPr lang="en-US" sz="2400" dirty="0" smtClean="0">
                <a:latin typeface="Algerian" pitchFamily="82" charset="0"/>
              </a:rPr>
              <a:t>IN ROLLING RESISTANCE MEASUREMENT</a:t>
            </a:r>
          </a:p>
          <a:p>
            <a:pPr algn="ctr"/>
            <a:endParaRPr lang="en-US" sz="2400" dirty="0">
              <a:latin typeface="Footlight MT Light" pitchFamily="18" charset="0"/>
            </a:endParaRPr>
          </a:p>
          <a:p>
            <a:r>
              <a:rPr lang="en-US" sz="2400" b="1" dirty="0" smtClean="0">
                <a:latin typeface="Footlight MT Light" pitchFamily="18" charset="0"/>
              </a:rPr>
              <a:t>Bernard Igbafen Izevbekhai</a:t>
            </a:r>
          </a:p>
          <a:p>
            <a:pPr algn="r"/>
            <a:endParaRPr lang="en-US" sz="2400" b="1" dirty="0" smtClean="0">
              <a:latin typeface="Footlight MT Light" pitchFamily="18" charset="0"/>
            </a:endParaRPr>
          </a:p>
          <a:p>
            <a:pPr algn="r"/>
            <a:endParaRPr lang="en-US" sz="2400" b="1" dirty="0">
              <a:latin typeface="Footlight MT Light" pitchFamily="18" charset="0"/>
            </a:endParaRPr>
          </a:p>
          <a:p>
            <a:pPr algn="r"/>
            <a:endParaRPr lang="en-US" sz="2400" b="1" dirty="0" smtClean="0">
              <a:latin typeface="Footlight MT Light" pitchFamily="18" charset="0"/>
            </a:endParaRPr>
          </a:p>
          <a:p>
            <a:pPr algn="ctr"/>
            <a:r>
              <a:rPr lang="en-US" sz="2400" b="1" dirty="0" smtClean="0">
                <a:latin typeface="Footlight MT Light" pitchFamily="18" charset="0"/>
              </a:rPr>
              <a:t>                           Jerzy (Jurek) A. Ejsmont</a:t>
            </a:r>
            <a:endParaRPr lang="en-US" sz="2400" b="1" dirty="0">
              <a:latin typeface="Footlight MT Light" pitchFamily="18" charset="0"/>
            </a:endParaRPr>
          </a:p>
        </p:txBody>
      </p:sp>
      <p:sp>
        <p:nvSpPr>
          <p:cNvPr id="5" name="Rectangle 4"/>
          <p:cNvSpPr/>
          <p:nvPr/>
        </p:nvSpPr>
        <p:spPr>
          <a:xfrm>
            <a:off x="2842307" y="6372999"/>
            <a:ext cx="3525324" cy="369332"/>
          </a:xfrm>
          <a:prstGeom prst="rect">
            <a:avLst/>
          </a:prstGeom>
        </p:spPr>
        <p:txBody>
          <a:bodyPr wrap="none">
            <a:spAutoFit/>
          </a:bodyPr>
          <a:lstStyle/>
          <a:p>
            <a:r>
              <a:rPr lang="en-US" b="1" dirty="0">
                <a:latin typeface="Times New Roman" pitchFamily="18" charset="0"/>
                <a:cs typeface="Times New Roman" pitchFamily="18" charset="0"/>
              </a:rPr>
              <a:t>TRB Session 325 January 23 2012</a:t>
            </a:r>
          </a:p>
        </p:txBody>
      </p:sp>
    </p:spTree>
    <p:extLst>
      <p:ext uri="{BB962C8B-B14F-4D97-AF65-F5344CB8AC3E}">
        <p14:creationId xmlns:p14="http://schemas.microsoft.com/office/powerpoint/2010/main" val="58838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Footlight MT Light" pitchFamily="18" charset="0"/>
              </a:rPr>
              <a:t>Acknowledgements</a:t>
            </a:r>
            <a:endParaRPr lang="en-US" dirty="0">
              <a:latin typeface="Footlight MT Light" pitchFamily="18" charset="0"/>
            </a:endParaRPr>
          </a:p>
        </p:txBody>
      </p:sp>
      <p:sp>
        <p:nvSpPr>
          <p:cNvPr id="5" name="Content Placeholder 4"/>
          <p:cNvSpPr>
            <a:spLocks noGrp="1"/>
          </p:cNvSpPr>
          <p:nvPr>
            <p:ph idx="1"/>
          </p:nvPr>
        </p:nvSpPr>
        <p:spPr>
          <a:xfrm>
            <a:off x="381000" y="1219200"/>
            <a:ext cx="8229600" cy="5410200"/>
          </a:xfrm>
        </p:spPr>
        <p:txBody>
          <a:bodyPr>
            <a:normAutofit fontScale="70000" lnSpcReduction="20000"/>
          </a:bodyPr>
          <a:lstStyle/>
          <a:p>
            <a:pPr>
              <a:lnSpc>
                <a:spcPct val="170000"/>
              </a:lnSpc>
            </a:pPr>
            <a:r>
              <a:rPr lang="en-US" dirty="0">
                <a:latin typeface="Footlight MT Light" pitchFamily="18" charset="0"/>
              </a:rPr>
              <a:t>TU Gdansk Poland: </a:t>
            </a:r>
            <a:endParaRPr lang="en-US" dirty="0" smtClean="0">
              <a:latin typeface="Footlight MT Light" pitchFamily="18" charset="0"/>
            </a:endParaRPr>
          </a:p>
          <a:p>
            <a:pPr lvl="1">
              <a:lnSpc>
                <a:spcPct val="170000"/>
              </a:lnSpc>
            </a:pPr>
            <a:r>
              <a:rPr lang="en-US" dirty="0" smtClean="0">
                <a:latin typeface="Footlight MT Light" pitchFamily="18" charset="0"/>
              </a:rPr>
              <a:t>Principal Investigator: Professor Jerzy Ejsmont TU Gdansk Poland</a:t>
            </a:r>
          </a:p>
          <a:p>
            <a:pPr lvl="1">
              <a:lnSpc>
                <a:spcPct val="170000"/>
              </a:lnSpc>
            </a:pPr>
            <a:r>
              <a:rPr lang="en-US" dirty="0" smtClean="0">
                <a:latin typeface="Footlight MT Light" pitchFamily="18" charset="0"/>
              </a:rPr>
              <a:t> Co –Principal Investigator Grzegrz Ronowski</a:t>
            </a:r>
          </a:p>
          <a:p>
            <a:pPr>
              <a:lnSpc>
                <a:spcPct val="170000"/>
              </a:lnSpc>
            </a:pPr>
            <a:r>
              <a:rPr lang="en-US" dirty="0" smtClean="0">
                <a:latin typeface="Footlight MT Light" pitchFamily="18" charset="0"/>
              </a:rPr>
              <a:t>Professor Ulf Sandberg, VTI Sweden</a:t>
            </a:r>
          </a:p>
          <a:p>
            <a:pPr>
              <a:lnSpc>
                <a:spcPct val="170000"/>
              </a:lnSpc>
            </a:pPr>
            <a:r>
              <a:rPr lang="en-US" dirty="0" smtClean="0">
                <a:latin typeface="Footlight MT Light" pitchFamily="18" charset="0"/>
              </a:rPr>
              <a:t>FHWA: Mark Swanlund, Robert Orthmeyer, Larry Wiser</a:t>
            </a:r>
          </a:p>
          <a:p>
            <a:pPr>
              <a:lnSpc>
                <a:spcPct val="170000"/>
              </a:lnSpc>
            </a:pPr>
            <a:r>
              <a:rPr lang="en-US" dirty="0" smtClean="0">
                <a:latin typeface="Footlight MT Light" pitchFamily="18" charset="0"/>
              </a:rPr>
              <a:t>Minnesota State University Mankato: Prof W. James Wilde PI for  Diamond Grinding Pooled Fund Study TPF  5-134</a:t>
            </a:r>
          </a:p>
          <a:p>
            <a:pPr>
              <a:lnSpc>
                <a:spcPct val="170000"/>
              </a:lnSpc>
            </a:pPr>
            <a:r>
              <a:rPr lang="en-US" dirty="0" smtClean="0">
                <a:latin typeface="Footlight MT Light" pitchFamily="18" charset="0"/>
              </a:rPr>
              <a:t>Minnesota DOT: </a:t>
            </a:r>
            <a:r>
              <a:rPr lang="en-US" dirty="0">
                <a:latin typeface="Footlight MT Light" pitchFamily="18" charset="0"/>
              </a:rPr>
              <a:t>Keith </a:t>
            </a:r>
            <a:r>
              <a:rPr lang="en-US" dirty="0" smtClean="0">
                <a:latin typeface="Footlight MT Light" pitchFamily="18" charset="0"/>
              </a:rPr>
              <a:t>Shannon, Maureen Jensen, &amp; Steve Olson</a:t>
            </a:r>
          </a:p>
          <a:p>
            <a:pPr>
              <a:lnSpc>
                <a:spcPct val="170000"/>
              </a:lnSpc>
            </a:pPr>
            <a:r>
              <a:rPr lang="en-US" dirty="0" smtClean="0">
                <a:latin typeface="Footlight MT Light" pitchFamily="18" charset="0"/>
              </a:rPr>
              <a:t>Minnesota DOT: Tim Clyne assisted with some MnROAD Slides</a:t>
            </a:r>
          </a:p>
          <a:p>
            <a:endParaRPr lang="en-US" dirty="0">
              <a:latin typeface="Footlight MT Light" pitchFamily="18" charset="0"/>
            </a:endParaRPr>
          </a:p>
        </p:txBody>
      </p:sp>
    </p:spTree>
    <p:extLst>
      <p:ext uri="{BB962C8B-B14F-4D97-AF65-F5344CB8AC3E}">
        <p14:creationId xmlns:p14="http://schemas.microsoft.com/office/powerpoint/2010/main" val="748325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Footlight MT Light" pitchFamily="18" charset="0"/>
              </a:rPr>
              <a:t>What is Rolling Resistance?</a:t>
            </a:r>
            <a:endParaRPr lang="en-US" dirty="0">
              <a:latin typeface="Footlight MT Light" pitchFamily="18" charset="0"/>
            </a:endParaRPr>
          </a:p>
        </p:txBody>
      </p:sp>
      <p:sp>
        <p:nvSpPr>
          <p:cNvPr id="3" name="Content Placeholder 2"/>
          <p:cNvSpPr>
            <a:spLocks noGrp="1"/>
          </p:cNvSpPr>
          <p:nvPr>
            <p:ph idx="1"/>
          </p:nvPr>
        </p:nvSpPr>
        <p:spPr>
          <a:xfrm>
            <a:off x="457200" y="1295400"/>
            <a:ext cx="8229600" cy="4830763"/>
          </a:xfrm>
        </p:spPr>
        <p:txBody>
          <a:bodyPr/>
          <a:lstStyle/>
          <a:p>
            <a:pPr marL="0" indent="0">
              <a:buNone/>
            </a:pPr>
            <a:r>
              <a:rPr lang="en-US" dirty="0" smtClean="0"/>
              <a:t>  </a:t>
            </a:r>
            <a:r>
              <a:rPr lang="en-US" dirty="0" smtClean="0">
                <a:latin typeface="Footlight MT Light" pitchFamily="18" charset="0"/>
              </a:rPr>
              <a:t>Rolling Resistance is defined as the non-inertial and non-aerodynamic , non- skidding resistance to the interaction of vehicular tire with the road surface</a:t>
            </a:r>
          </a:p>
        </p:txBody>
      </p:sp>
      <p:graphicFrame>
        <p:nvGraphicFramePr>
          <p:cNvPr id="4" name="Table 3"/>
          <p:cNvGraphicFramePr>
            <a:graphicFrameLocks noGrp="1"/>
          </p:cNvGraphicFramePr>
          <p:nvPr>
            <p:extLst>
              <p:ext uri="{D42A27DB-BD31-4B8C-83A1-F6EECF244321}">
                <p14:modId xmlns:p14="http://schemas.microsoft.com/office/powerpoint/2010/main" val="1991092837"/>
              </p:ext>
            </p:extLst>
          </p:nvPr>
        </p:nvGraphicFramePr>
        <p:xfrm>
          <a:off x="457200" y="3546661"/>
          <a:ext cx="7467600" cy="2895600"/>
        </p:xfrm>
        <a:graphic>
          <a:graphicData uri="http://schemas.openxmlformats.org/drawingml/2006/table">
            <a:tbl>
              <a:tblPr firstRow="1" bandRow="1">
                <a:tableStyleId>{2D5ABB26-0587-4C30-8999-92F81FD0307C}</a:tableStyleId>
              </a:tblPr>
              <a:tblGrid>
                <a:gridCol w="2209800"/>
                <a:gridCol w="2057400"/>
                <a:gridCol w="1333500"/>
                <a:gridCol w="18669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latin typeface="Footlight MT Light" pitchFamily="18" charset="0"/>
                      </a:endParaRPr>
                    </a:p>
                  </a:txBody>
                  <a:tcPr/>
                </a:tc>
                <a:tc gridSpan="3">
                  <a:txBody>
                    <a:bodyPr/>
                    <a:lstStyle/>
                    <a:p>
                      <a:r>
                        <a:rPr lang="en-US" sz="2000" dirty="0" smtClean="0">
                          <a:latin typeface="Footlight MT Light" pitchFamily="18" charset="0"/>
                        </a:rPr>
                        <a:t> Percentage of  Total</a:t>
                      </a:r>
                      <a:r>
                        <a:rPr lang="en-US" sz="2000" baseline="0" dirty="0" smtClean="0">
                          <a:latin typeface="Footlight MT Light" pitchFamily="18" charset="0"/>
                        </a:rPr>
                        <a:t> Resis</a:t>
                      </a:r>
                      <a:r>
                        <a:rPr lang="en-US" sz="2000" dirty="0" smtClean="0">
                          <a:latin typeface="Footlight MT Light" pitchFamily="18" charset="0"/>
                        </a:rPr>
                        <a:t>tance at </a:t>
                      </a:r>
                      <a:endParaRPr lang="en-US" sz="2000" dirty="0">
                        <a:latin typeface="Footlight MT Light" pitchFamily="18" charset="0"/>
                      </a:endParaRPr>
                    </a:p>
                  </a:txBody>
                  <a:tcPr/>
                </a:tc>
                <a:tc hMerge="1">
                  <a:txBody>
                    <a:bodyPr/>
                    <a:lstStyle/>
                    <a:p>
                      <a:endParaRPr lang="en-US" dirty="0"/>
                    </a:p>
                  </a:txBody>
                  <a:tcPr/>
                </a:tc>
                <a:tc hMerge="1">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smtClean="0">
                        <a:latin typeface="Footlight MT Light" pitchFamily="18" charset="0"/>
                      </a:endParaRPr>
                    </a:p>
                  </a:txBody>
                  <a:tcPr/>
                </a:tc>
                <a:tc>
                  <a:txBody>
                    <a:bodyPr/>
                    <a:lstStyle/>
                    <a:p>
                      <a:r>
                        <a:rPr lang="en-US" sz="2000" dirty="0" smtClean="0">
                          <a:latin typeface="Footlight MT Light" pitchFamily="18" charset="0"/>
                        </a:rPr>
                        <a:t>Very Low</a:t>
                      </a:r>
                      <a:r>
                        <a:rPr lang="en-US" sz="2000" baseline="0" dirty="0" smtClean="0">
                          <a:latin typeface="Footlight MT Light" pitchFamily="18" charset="0"/>
                        </a:rPr>
                        <a:t> Speeds</a:t>
                      </a:r>
                      <a:endParaRPr lang="en-US" sz="2000" dirty="0">
                        <a:latin typeface="Footlight MT Light" pitchFamily="18" charset="0"/>
                      </a:endParaRPr>
                    </a:p>
                  </a:txBody>
                  <a:tcPr/>
                </a:tc>
                <a:tc>
                  <a:txBody>
                    <a:bodyPr/>
                    <a:lstStyle/>
                    <a:p>
                      <a:r>
                        <a:rPr lang="en-US" sz="2000" dirty="0" smtClean="0">
                          <a:latin typeface="Footlight MT Light" pitchFamily="18" charset="0"/>
                        </a:rPr>
                        <a:t>90Km/h</a:t>
                      </a:r>
                      <a:endParaRPr lang="en-US" sz="2000" dirty="0">
                        <a:latin typeface="Footlight MT Light" pitchFamily="18" charset="0"/>
                      </a:endParaRPr>
                    </a:p>
                  </a:txBody>
                  <a:tcPr/>
                </a:tc>
                <a:tc>
                  <a:txBody>
                    <a:bodyPr/>
                    <a:lstStyle/>
                    <a:p>
                      <a:r>
                        <a:rPr lang="en-US" sz="2000" dirty="0" smtClean="0">
                          <a:latin typeface="Footlight MT Light" pitchFamily="18" charset="0"/>
                        </a:rPr>
                        <a:t>120Km/h</a:t>
                      </a:r>
                      <a:endParaRPr lang="en-US" sz="2000" dirty="0">
                        <a:latin typeface="Footlight MT Light"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Footlight MT Light" pitchFamily="18" charset="0"/>
                        </a:rPr>
                        <a:t>Inertial Resistance</a:t>
                      </a:r>
                    </a:p>
                    <a:p>
                      <a:endParaRPr lang="en-US" sz="2000" dirty="0">
                        <a:latin typeface="Footlight MT Light" pitchFamily="18" charset="0"/>
                      </a:endParaRPr>
                    </a:p>
                  </a:txBody>
                  <a:tcPr/>
                </a:tc>
                <a:tc>
                  <a:txBody>
                    <a:bodyPr/>
                    <a:lstStyle/>
                    <a:p>
                      <a:r>
                        <a:rPr lang="en-US" sz="2000" dirty="0" smtClean="0">
                          <a:latin typeface="Footlight MT Light" pitchFamily="18" charset="0"/>
                        </a:rPr>
                        <a:t>41</a:t>
                      </a:r>
                      <a:endParaRPr lang="en-US" sz="2000" dirty="0">
                        <a:latin typeface="Footlight MT Light" pitchFamily="18" charset="0"/>
                      </a:endParaRPr>
                    </a:p>
                  </a:txBody>
                  <a:tcPr/>
                </a:tc>
                <a:tc>
                  <a:txBody>
                    <a:bodyPr/>
                    <a:lstStyle/>
                    <a:p>
                      <a:endParaRPr lang="en-US" sz="2000" dirty="0">
                        <a:latin typeface="Footlight MT Light" pitchFamily="18" charset="0"/>
                      </a:endParaRPr>
                    </a:p>
                  </a:txBody>
                  <a:tcPr/>
                </a:tc>
                <a:tc>
                  <a:txBody>
                    <a:bodyPr/>
                    <a:lstStyle/>
                    <a:p>
                      <a:endParaRPr lang="en-US" sz="2000" dirty="0">
                        <a:latin typeface="Footlight MT Light" pitchFamily="18" charset="0"/>
                      </a:endParaRPr>
                    </a:p>
                  </a:txBody>
                  <a:tcPr/>
                </a:tc>
              </a:tr>
              <a:tr h="370840">
                <a:tc>
                  <a:txBody>
                    <a:bodyPr/>
                    <a:lstStyle/>
                    <a:p>
                      <a:r>
                        <a:rPr lang="en-US" sz="2000" dirty="0" smtClean="0">
                          <a:latin typeface="Footlight MT Light" pitchFamily="18" charset="0"/>
                        </a:rPr>
                        <a:t>Air  Resistance</a:t>
                      </a:r>
                    </a:p>
                    <a:p>
                      <a:endParaRPr lang="en-US" sz="2000" dirty="0">
                        <a:latin typeface="Footlight MT Light" pitchFamily="18" charset="0"/>
                      </a:endParaRPr>
                    </a:p>
                  </a:txBody>
                  <a:tcPr/>
                </a:tc>
                <a:tc>
                  <a:txBody>
                    <a:bodyPr/>
                    <a:lstStyle/>
                    <a:p>
                      <a:r>
                        <a:rPr lang="en-US" sz="2000" dirty="0" smtClean="0">
                          <a:latin typeface="Footlight MT Light" pitchFamily="18" charset="0"/>
                        </a:rPr>
                        <a:t>13</a:t>
                      </a:r>
                      <a:endParaRPr lang="en-US" sz="2000" dirty="0">
                        <a:latin typeface="Footlight MT Light" pitchFamily="18" charset="0"/>
                      </a:endParaRPr>
                    </a:p>
                  </a:txBody>
                  <a:tcPr/>
                </a:tc>
                <a:tc>
                  <a:txBody>
                    <a:bodyPr/>
                    <a:lstStyle/>
                    <a:p>
                      <a:r>
                        <a:rPr lang="en-US" sz="2000" dirty="0" smtClean="0">
                          <a:latin typeface="Footlight MT Light" pitchFamily="18" charset="0"/>
                        </a:rPr>
                        <a:t>63</a:t>
                      </a:r>
                      <a:endParaRPr lang="en-US" sz="2000" dirty="0">
                        <a:latin typeface="Footlight MT Light" pitchFamily="18" charset="0"/>
                      </a:endParaRPr>
                    </a:p>
                  </a:txBody>
                  <a:tcPr/>
                </a:tc>
                <a:tc>
                  <a:txBody>
                    <a:bodyPr/>
                    <a:lstStyle/>
                    <a:p>
                      <a:r>
                        <a:rPr lang="en-US" sz="2000" dirty="0" smtClean="0">
                          <a:latin typeface="Footlight MT Light" pitchFamily="18" charset="0"/>
                        </a:rPr>
                        <a:t>75</a:t>
                      </a:r>
                      <a:endParaRPr lang="en-US" sz="2000" dirty="0">
                        <a:latin typeface="Footlight MT Light"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Footlight MT Light" pitchFamily="18" charset="0"/>
                        </a:rPr>
                        <a:t>Rolling Resistance</a:t>
                      </a:r>
                    </a:p>
                    <a:p>
                      <a:endParaRPr lang="en-US" sz="2000" dirty="0">
                        <a:latin typeface="Footlight MT Light" pitchFamily="18" charset="0"/>
                      </a:endParaRPr>
                    </a:p>
                  </a:txBody>
                  <a:tcPr/>
                </a:tc>
                <a:tc>
                  <a:txBody>
                    <a:bodyPr/>
                    <a:lstStyle/>
                    <a:p>
                      <a:r>
                        <a:rPr lang="en-US" sz="2000" dirty="0" smtClean="0">
                          <a:latin typeface="Footlight MT Light" pitchFamily="18" charset="0"/>
                        </a:rPr>
                        <a:t>46</a:t>
                      </a:r>
                      <a:endParaRPr lang="en-US" sz="2000" dirty="0">
                        <a:latin typeface="Footlight MT Light" pitchFamily="18" charset="0"/>
                      </a:endParaRPr>
                    </a:p>
                  </a:txBody>
                  <a:tcPr/>
                </a:tc>
                <a:tc>
                  <a:txBody>
                    <a:bodyPr/>
                    <a:lstStyle/>
                    <a:p>
                      <a:r>
                        <a:rPr lang="en-US" sz="2000" dirty="0" smtClean="0">
                          <a:latin typeface="Footlight MT Light" pitchFamily="18" charset="0"/>
                        </a:rPr>
                        <a:t>37</a:t>
                      </a:r>
                      <a:endParaRPr lang="en-US" sz="2000" dirty="0">
                        <a:latin typeface="Footlight MT Light" pitchFamily="18" charset="0"/>
                      </a:endParaRPr>
                    </a:p>
                  </a:txBody>
                  <a:tcPr/>
                </a:tc>
                <a:tc>
                  <a:txBody>
                    <a:bodyPr/>
                    <a:lstStyle/>
                    <a:p>
                      <a:r>
                        <a:rPr lang="en-US" sz="2000" dirty="0" smtClean="0">
                          <a:latin typeface="Footlight MT Light" pitchFamily="18" charset="0"/>
                        </a:rPr>
                        <a:t>25</a:t>
                      </a:r>
                      <a:endParaRPr lang="en-US" sz="2000" dirty="0">
                        <a:latin typeface="Footlight MT Light" pitchFamily="18" charset="0"/>
                      </a:endParaRPr>
                    </a:p>
                  </a:txBody>
                  <a:tcPr/>
                </a:tc>
              </a:tr>
            </a:tbl>
          </a:graphicData>
        </a:graphic>
      </p:graphicFrame>
      <p:sp>
        <p:nvSpPr>
          <p:cNvPr id="5" name="Rectangle 4"/>
          <p:cNvSpPr/>
          <p:nvPr/>
        </p:nvSpPr>
        <p:spPr>
          <a:xfrm>
            <a:off x="2057400" y="6208581"/>
            <a:ext cx="4572000" cy="646331"/>
          </a:xfrm>
          <a:prstGeom prst="rect">
            <a:avLst/>
          </a:prstGeom>
        </p:spPr>
        <p:txBody>
          <a:bodyPr>
            <a:spAutoFit/>
          </a:bodyPr>
          <a:lstStyle/>
          <a:p>
            <a:r>
              <a:rPr lang="pl-PL" dirty="0"/>
              <a:t>[Silka W.: Energochłonność ruchu samochodu, Warszawa, WKŁ 1997]</a:t>
            </a:r>
            <a:endParaRPr lang="en-US" dirty="0"/>
          </a:p>
        </p:txBody>
      </p:sp>
    </p:spTree>
    <p:extLst>
      <p:ext uri="{BB962C8B-B14F-4D97-AF65-F5344CB8AC3E}">
        <p14:creationId xmlns:p14="http://schemas.microsoft.com/office/powerpoint/2010/main" val="2410059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i="1" dirty="0" smtClean="0">
                <a:latin typeface="Footlight MT Light" pitchFamily="18" charset="0"/>
              </a:rPr>
              <a:t>WHY ARE WE CONCERNED?</a:t>
            </a:r>
            <a:endParaRPr lang="en-US" i="1" dirty="0">
              <a:latin typeface="Footlight MT Light" pitchFamily="18" charset="0"/>
            </a:endParaRPr>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990600"/>
            <a:ext cx="10161588" cy="643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4508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023" cy="991357"/>
          </a:xfrm>
        </p:spPr>
        <p:txBody>
          <a:bodyPr/>
          <a:lstStyle/>
          <a:p>
            <a:r>
              <a:rPr lang="en-US" dirty="0" smtClean="0">
                <a:latin typeface="Times New Roman" pitchFamily="18" charset="0"/>
                <a:cs typeface="Times New Roman" pitchFamily="18" charset="0"/>
              </a:rPr>
              <a:t>FUEL CONSUMPTION &amp; RR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066800"/>
            <a:ext cx="8610600" cy="5029200"/>
          </a:xfrm>
        </p:spPr>
        <p:txBody>
          <a:bodyPr/>
          <a:lstStyle/>
          <a:p>
            <a:r>
              <a:rPr lang="en-US" dirty="0" smtClean="0">
                <a:latin typeface="Times New Roman" pitchFamily="18" charset="0"/>
                <a:cs typeface="Times New Roman" pitchFamily="18" charset="0"/>
              </a:rPr>
              <a:t>At 100 km/hr passenger car expends~50% fuel to overcome RR</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At 80km/hr a truck expends ~40% of fuel </a:t>
            </a:r>
          </a:p>
          <a:p>
            <a:pPr marL="0" indent="0">
              <a:buNone/>
            </a:pPr>
            <a:r>
              <a:rPr lang="en-US" dirty="0" smtClean="0">
                <a:latin typeface="Times New Roman" pitchFamily="18" charset="0"/>
                <a:cs typeface="Times New Roman" pitchFamily="18" charset="0"/>
              </a:rPr>
              <a:t>   to overcome RR</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In all driving conditions an overall average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25% of fuel consumption is expended on RR leaving 75% to overcome air drag and inertia.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89171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38"/>
            <a:ext cx="8229600" cy="1143000"/>
          </a:xfrm>
        </p:spPr>
        <p:txBody>
          <a:bodyPr/>
          <a:lstStyle/>
          <a:p>
            <a:r>
              <a:rPr lang="en-US" dirty="0" smtClean="0">
                <a:latin typeface="Footlight MT Light" pitchFamily="18" charset="0"/>
              </a:rPr>
              <a:t>Beginnings &amp; Conceptualization</a:t>
            </a:r>
            <a:endParaRPr lang="en-US" dirty="0">
              <a:latin typeface="Footlight MT Light" pitchFamily="18" charset="0"/>
            </a:endParaRPr>
          </a:p>
        </p:txBody>
      </p:sp>
      <p:sp>
        <p:nvSpPr>
          <p:cNvPr id="4" name="Content Placeholder 3"/>
          <p:cNvSpPr>
            <a:spLocks noGrp="1"/>
          </p:cNvSpPr>
          <p:nvPr>
            <p:ph idx="1"/>
          </p:nvPr>
        </p:nvSpPr>
        <p:spPr>
          <a:xfrm>
            <a:off x="457200" y="1143000"/>
            <a:ext cx="8229600" cy="5105400"/>
          </a:xfrm>
        </p:spPr>
        <p:txBody>
          <a:bodyPr>
            <a:normAutofit fontScale="55000" lnSpcReduction="20000"/>
          </a:bodyPr>
          <a:lstStyle/>
          <a:p>
            <a:pPr>
              <a:lnSpc>
                <a:spcPct val="170000"/>
              </a:lnSpc>
            </a:pPr>
            <a:r>
              <a:rPr lang="en-US" b="1" dirty="0" smtClean="0">
                <a:latin typeface="Footlight MT Light" pitchFamily="18" charset="0"/>
              </a:rPr>
              <a:t>January 2010: Ulf Sandberg Presents on Rolling Resistance at TRB AFD 90 Meeting.</a:t>
            </a:r>
          </a:p>
          <a:p>
            <a:pPr>
              <a:lnSpc>
                <a:spcPct val="170000"/>
              </a:lnSpc>
            </a:pPr>
            <a:r>
              <a:rPr lang="en-US" b="1" dirty="0" smtClean="0">
                <a:latin typeface="Footlight MT Light" pitchFamily="18" charset="0"/>
              </a:rPr>
              <a:t>Meetings: MNDOT, FHWA, Sandberg on Possibility of testing at MnROAD</a:t>
            </a:r>
          </a:p>
          <a:p>
            <a:pPr>
              <a:lnSpc>
                <a:spcPct val="170000"/>
              </a:lnSpc>
            </a:pPr>
            <a:r>
              <a:rPr lang="en-US" b="1" dirty="0" smtClean="0">
                <a:latin typeface="Footlight MT Light" pitchFamily="18" charset="0"/>
              </a:rPr>
              <a:t>November 2010 : Jerzy Ejsmont Visits MnROAD Facility and observes the test cells</a:t>
            </a:r>
          </a:p>
          <a:p>
            <a:pPr>
              <a:lnSpc>
                <a:spcPct val="170000"/>
              </a:lnSpc>
            </a:pPr>
            <a:r>
              <a:rPr lang="en-US" b="1" dirty="0" smtClean="0">
                <a:latin typeface="Footlight MT Light" pitchFamily="18" charset="0"/>
              </a:rPr>
              <a:t>April </a:t>
            </a:r>
            <a:r>
              <a:rPr lang="en-US" b="1" dirty="0" smtClean="0">
                <a:latin typeface="Footlight MT Light" pitchFamily="18" charset="0"/>
              </a:rPr>
              <a:t>2011: </a:t>
            </a:r>
            <a:r>
              <a:rPr lang="en-US" b="1" dirty="0" smtClean="0">
                <a:latin typeface="Footlight MT Light" pitchFamily="18" charset="0"/>
              </a:rPr>
              <a:t>FHWA adds Funds to TPF 5-134 for Rolling Resistance</a:t>
            </a:r>
          </a:p>
          <a:p>
            <a:pPr>
              <a:lnSpc>
                <a:spcPct val="170000"/>
              </a:lnSpc>
            </a:pPr>
            <a:r>
              <a:rPr lang="en-US" b="1" dirty="0" smtClean="0">
                <a:latin typeface="Footlight MT Light" pitchFamily="18" charset="0"/>
              </a:rPr>
              <a:t>June 2011: MnDOT Contract Amended with MSU  for Rolling Resistance, MSU Sub-contract </a:t>
            </a:r>
            <a:r>
              <a:rPr lang="en-US" b="1" dirty="0">
                <a:latin typeface="Footlight MT Light" pitchFamily="18" charset="0"/>
              </a:rPr>
              <a:t>with TU Gdansk Executed</a:t>
            </a:r>
          </a:p>
          <a:p>
            <a:pPr>
              <a:lnSpc>
                <a:spcPct val="170000"/>
              </a:lnSpc>
            </a:pPr>
            <a:r>
              <a:rPr lang="en-US" b="1" dirty="0" smtClean="0">
                <a:latin typeface="Footlight MT Light" pitchFamily="18" charset="0"/>
              </a:rPr>
              <a:t>August </a:t>
            </a:r>
            <a:r>
              <a:rPr lang="en-US" b="1" dirty="0" smtClean="0">
                <a:latin typeface="Footlight MT Light" pitchFamily="18" charset="0"/>
              </a:rPr>
              <a:t>2011: </a:t>
            </a:r>
            <a:r>
              <a:rPr lang="en-US" b="1" dirty="0" smtClean="0">
                <a:latin typeface="Footlight MT Light" pitchFamily="18" charset="0"/>
              </a:rPr>
              <a:t>RR Equipment Shipped to MnROAD Monticello Minnesota USA</a:t>
            </a:r>
          </a:p>
          <a:p>
            <a:pPr>
              <a:lnSpc>
                <a:spcPct val="170000"/>
              </a:lnSpc>
            </a:pPr>
            <a:r>
              <a:rPr lang="en-US" b="1" dirty="0" smtClean="0">
                <a:latin typeface="Footlight MT Light" pitchFamily="18" charset="0"/>
              </a:rPr>
              <a:t>September 2011: Testing of All MnROAD Cells</a:t>
            </a:r>
          </a:p>
          <a:p>
            <a:pPr>
              <a:lnSpc>
                <a:spcPct val="170000"/>
              </a:lnSpc>
            </a:pPr>
            <a:r>
              <a:rPr lang="en-US" b="1" dirty="0" smtClean="0">
                <a:latin typeface="Footlight MT Light" pitchFamily="18" charset="0"/>
              </a:rPr>
              <a:t>November 2011 Additional Texture (Robotex) tests for better texture Characterization</a:t>
            </a:r>
          </a:p>
          <a:p>
            <a:pPr>
              <a:lnSpc>
                <a:spcPct val="170000"/>
              </a:lnSpc>
            </a:pPr>
            <a:endParaRPr lang="en-US" dirty="0">
              <a:latin typeface="Footlight MT Light" pitchFamily="18"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00200" y="6248400"/>
            <a:ext cx="419100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858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632225"/>
            <a:ext cx="7848600" cy="447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048000" y="170559"/>
            <a:ext cx="3996607" cy="461665"/>
          </a:xfrm>
          <a:prstGeom prst="rect">
            <a:avLst/>
          </a:prstGeom>
        </p:spPr>
        <p:txBody>
          <a:bodyPr wrap="none">
            <a:spAutoFit/>
          </a:bodyPr>
          <a:lstStyle/>
          <a:p>
            <a:r>
              <a:rPr lang="en-US" sz="2400" b="1" dirty="0" smtClean="0">
                <a:latin typeface="Times New Roman" pitchFamily="18" charset="0"/>
                <a:cs typeface="Times New Roman" pitchFamily="18" charset="0"/>
              </a:rPr>
              <a:t>Field Equipment </a:t>
            </a:r>
            <a:r>
              <a:rPr lang="en-US" sz="2400" b="1" dirty="0">
                <a:latin typeface="Times New Roman" pitchFamily="18" charset="0"/>
                <a:cs typeface="Times New Roman" pitchFamily="18" charset="0"/>
              </a:rPr>
              <a:t>Description</a:t>
            </a:r>
          </a:p>
        </p:txBody>
      </p:sp>
      <p:sp>
        <p:nvSpPr>
          <p:cNvPr id="4" name="Rectangle 3"/>
          <p:cNvSpPr/>
          <p:nvPr/>
        </p:nvSpPr>
        <p:spPr>
          <a:xfrm>
            <a:off x="152400" y="5257800"/>
            <a:ext cx="8763000" cy="1323439"/>
          </a:xfrm>
          <a:prstGeom prst="rect">
            <a:avLst/>
          </a:prstGeom>
        </p:spPr>
        <p:txBody>
          <a:bodyPr wrap="square">
            <a:spAutoFit/>
          </a:bodyPr>
          <a:lstStyle/>
          <a:p>
            <a:r>
              <a:rPr lang="en-US" sz="2000" dirty="0">
                <a:latin typeface="Times New Roman" pitchFamily="18" charset="0"/>
                <a:cs typeface="Times New Roman" pitchFamily="18" charset="0"/>
              </a:rPr>
              <a:t>A </a:t>
            </a:r>
            <a:r>
              <a:rPr lang="en-US" sz="2000" dirty="0" smtClean="0">
                <a:latin typeface="Times New Roman" pitchFamily="18" charset="0"/>
                <a:cs typeface="Times New Roman" pitchFamily="18" charset="0"/>
              </a:rPr>
              <a:t>one-ton </a:t>
            </a:r>
            <a:r>
              <a:rPr lang="en-US" sz="2000" dirty="0">
                <a:latin typeface="Times New Roman" pitchFamily="18" charset="0"/>
                <a:cs typeface="Times New Roman" pitchFamily="18" charset="0"/>
              </a:rPr>
              <a:t>articulated device, with a housing for standard tire, </a:t>
            </a:r>
            <a:r>
              <a:rPr lang="en-US" sz="2000" dirty="0" smtClean="0">
                <a:latin typeface="Times New Roman" pitchFamily="18" charset="0"/>
                <a:cs typeface="Times New Roman" pitchFamily="18" charset="0"/>
              </a:rPr>
              <a:t>(with compensation </a:t>
            </a:r>
            <a:r>
              <a:rPr lang="en-US" sz="2000" dirty="0">
                <a:latin typeface="Times New Roman" pitchFamily="18" charset="0"/>
                <a:cs typeface="Times New Roman" pitchFamily="18" charset="0"/>
              </a:rPr>
              <a:t>for pavement smoothness, and other </a:t>
            </a:r>
            <a:r>
              <a:rPr lang="en-US" sz="2000" dirty="0" smtClean="0">
                <a:latin typeface="Times New Roman" pitchFamily="18" charset="0"/>
                <a:cs typeface="Times New Roman" pitchFamily="18" charset="0"/>
              </a:rPr>
              <a:t>variables)  </a:t>
            </a:r>
            <a:r>
              <a:rPr lang="en-US" sz="2000" dirty="0">
                <a:latin typeface="Times New Roman" pitchFamily="18" charset="0"/>
                <a:cs typeface="Times New Roman" pitchFamily="18" charset="0"/>
              </a:rPr>
              <a:t>that allows an angular displacement due to resistance between tire and pavement and </a:t>
            </a:r>
            <a:r>
              <a:rPr lang="en-US" sz="2000" dirty="0" smtClean="0">
                <a:latin typeface="Times New Roman" pitchFamily="18" charset="0"/>
                <a:cs typeface="Times New Roman" pitchFamily="18" charset="0"/>
              </a:rPr>
              <a:t>translates this </a:t>
            </a:r>
            <a:r>
              <a:rPr lang="en-US" sz="2000" dirty="0">
                <a:latin typeface="Times New Roman" pitchFamily="18" charset="0"/>
                <a:cs typeface="Times New Roman" pitchFamily="18" charset="0"/>
              </a:rPr>
              <a:t>into a rolling resistance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number through mechanics of </a:t>
            </a:r>
            <a:r>
              <a:rPr lang="en-US" sz="2000" dirty="0" smtClean="0">
                <a:latin typeface="Times New Roman" pitchFamily="18" charset="0"/>
                <a:cs typeface="Times New Roman" pitchFamily="18" charset="0"/>
              </a:rPr>
              <a:t>motion.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575754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57150"/>
            <a:ext cx="9247188" cy="674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58537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493" y="533400"/>
            <a:ext cx="4618892" cy="2662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20409" y="609600"/>
            <a:ext cx="4237038" cy="259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20" y="3200399"/>
            <a:ext cx="4554424" cy="3398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920409" y="3227293"/>
            <a:ext cx="4246563" cy="3398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76200"/>
            <a:ext cx="9008112" cy="1077218"/>
          </a:xfrm>
          <a:prstGeom prst="rect">
            <a:avLst/>
          </a:prstGeom>
        </p:spPr>
        <p:txBody>
          <a:bodyPr wrap="square">
            <a:spAutoFit/>
          </a:bodyPr>
          <a:lstStyle/>
          <a:p>
            <a:r>
              <a:rPr lang="en-US" sz="3200" dirty="0" smtClean="0">
                <a:latin typeface="Footlight MT Light" pitchFamily="18" charset="0"/>
              </a:rPr>
              <a:t>DISMANTLING 1 TON CARGO </a:t>
            </a:r>
            <a:r>
              <a:rPr lang="en-US" sz="3200" dirty="0">
                <a:latin typeface="Footlight MT Light" pitchFamily="18" charset="0"/>
              </a:rPr>
              <a:t>AND TEST SET </a:t>
            </a:r>
            <a:r>
              <a:rPr lang="en-US" sz="3200" dirty="0" smtClean="0">
                <a:latin typeface="Footlight MT Light" pitchFamily="18" charset="0"/>
              </a:rPr>
              <a:t>UP </a:t>
            </a:r>
            <a:r>
              <a:rPr lang="en-US" sz="3200" dirty="0">
                <a:latin typeface="Footlight MT Light" pitchFamily="18" charset="0"/>
              </a:rPr>
              <a:t>TON </a:t>
            </a:r>
          </a:p>
        </p:txBody>
      </p:sp>
    </p:spTree>
    <p:extLst>
      <p:ext uri="{BB962C8B-B14F-4D97-AF65-F5344CB8AC3E}">
        <p14:creationId xmlns:p14="http://schemas.microsoft.com/office/powerpoint/2010/main" val="3563394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10199" y="838200"/>
            <a:ext cx="3660775" cy="275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1" y="553994"/>
            <a:ext cx="4953000" cy="325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1650083" y="3787799"/>
            <a:ext cx="5562600" cy="3075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52600" y="-76200"/>
            <a:ext cx="2266967" cy="584775"/>
          </a:xfrm>
          <a:prstGeom prst="rect">
            <a:avLst/>
          </a:prstGeom>
        </p:spPr>
        <p:txBody>
          <a:bodyPr wrap="none">
            <a:spAutoFit/>
          </a:bodyPr>
          <a:lstStyle/>
          <a:p>
            <a:r>
              <a:rPr lang="en-US" sz="3200" dirty="0" smtClean="0">
                <a:latin typeface="Footlight MT Light" pitchFamily="18" charset="0"/>
              </a:rPr>
              <a:t>TEST </a:t>
            </a:r>
            <a:r>
              <a:rPr lang="en-US" sz="3200" dirty="0">
                <a:latin typeface="Footlight MT Light" pitchFamily="18" charset="0"/>
              </a:rPr>
              <a:t>SET UP</a:t>
            </a:r>
          </a:p>
        </p:txBody>
      </p:sp>
    </p:spTree>
    <p:extLst>
      <p:ext uri="{BB962C8B-B14F-4D97-AF65-F5344CB8AC3E}">
        <p14:creationId xmlns:p14="http://schemas.microsoft.com/office/powerpoint/2010/main" val="2393556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62242"/>
            <a:ext cx="6615016" cy="461665"/>
          </a:xfrm>
          <a:prstGeom prst="rect">
            <a:avLst/>
          </a:prstGeom>
        </p:spPr>
        <p:txBody>
          <a:bodyPr wrap="none">
            <a:spAutoFit/>
          </a:bodyPr>
          <a:lstStyle/>
          <a:p>
            <a:r>
              <a:rPr lang="en-US" sz="2400" b="1" dirty="0" smtClean="0">
                <a:latin typeface="Footlight MT Light" pitchFamily="18" charset="0"/>
              </a:rPr>
              <a:t>RESEARCH MATRIX FORWARD AND REVERSE RUN</a:t>
            </a:r>
            <a:endParaRPr lang="en-US" sz="2400" b="1" dirty="0">
              <a:latin typeface="Footlight MT Light"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881077279"/>
              </p:ext>
            </p:extLst>
          </p:nvPr>
        </p:nvGraphicFramePr>
        <p:xfrm>
          <a:off x="533400" y="500460"/>
          <a:ext cx="8222782" cy="5900339"/>
        </p:xfrm>
        <a:graphic>
          <a:graphicData uri="http://schemas.openxmlformats.org/drawingml/2006/table">
            <a:tbl>
              <a:tblPr firstRow="1" bandRow="1">
                <a:tableStyleId>{2D5ABB26-0587-4C30-8999-92F81FD0307C}</a:tableStyleId>
              </a:tblPr>
              <a:tblGrid>
                <a:gridCol w="2616904"/>
                <a:gridCol w="451541"/>
                <a:gridCol w="776144"/>
                <a:gridCol w="613842"/>
                <a:gridCol w="494569"/>
                <a:gridCol w="603886"/>
                <a:gridCol w="549228"/>
                <a:gridCol w="702374"/>
                <a:gridCol w="732418"/>
                <a:gridCol w="681876"/>
              </a:tblGrid>
              <a:tr h="1038961">
                <a:tc rowSpan="2">
                  <a:txBody>
                    <a:bodyPr/>
                    <a:lstStyle/>
                    <a:p>
                      <a:endParaRPr lang="en-US" dirty="0">
                        <a:latin typeface="Footlight MT Light" pitchFamily="18" charset="0"/>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a:txBody>
                    <a:bodyPr/>
                    <a:lstStyle/>
                    <a:p>
                      <a:r>
                        <a:rPr lang="en-US" dirty="0" smtClean="0">
                          <a:latin typeface="Footlight MT Light" pitchFamily="18" charset="0"/>
                        </a:rPr>
                        <a:t>50 km/h</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r>
                        <a:rPr lang="en-US" dirty="0" smtClean="0">
                          <a:latin typeface="Footlight MT Light" pitchFamily="18" charset="0"/>
                        </a:rPr>
                        <a:t>70 km/h</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r>
                        <a:rPr lang="en-US" dirty="0" smtClean="0">
                          <a:latin typeface="Footlight MT Light" pitchFamily="18" charset="0"/>
                        </a:rPr>
                        <a:t>90km/hr</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602468">
                <a:tc vMerge="1">
                  <a:txBody>
                    <a:bodyPr/>
                    <a:lstStyle/>
                    <a:p>
                      <a:endParaRPr lang="en-US"/>
                    </a:p>
                  </a:txBody>
                  <a:tcPr/>
                </a:tc>
                <a:tc>
                  <a:txBody>
                    <a:bodyPr/>
                    <a:lstStyle/>
                    <a:p>
                      <a:r>
                        <a:rPr lang="en-US" sz="1200" dirty="0" smtClean="0">
                          <a:latin typeface="Footlight MT Light" pitchFamily="18" charset="0"/>
                        </a:rPr>
                        <a:t>AV4</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SRTT</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MIPR</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AV4</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SRTT</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MIPR</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AV4</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SRTT</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200" dirty="0" smtClean="0">
                          <a:latin typeface="Footlight MT Light" pitchFamily="18" charset="0"/>
                        </a:rPr>
                        <a:t>MIPR</a:t>
                      </a:r>
                      <a:endParaRPr lang="en-US" sz="1200"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77752">
                <a:tc>
                  <a:txBody>
                    <a:bodyPr/>
                    <a:lstStyle/>
                    <a:p>
                      <a:r>
                        <a:rPr lang="en-US" dirty="0" smtClean="0">
                          <a:latin typeface="Footlight MT Light" pitchFamily="18" charset="0"/>
                        </a:rPr>
                        <a:t>MnROAD Mainline</a:t>
                      </a:r>
                    </a:p>
                    <a:p>
                      <a:r>
                        <a:rPr lang="en-US" dirty="0" smtClean="0">
                          <a:latin typeface="Footlight MT Light" pitchFamily="18" charset="0"/>
                        </a:rPr>
                        <a:t>Driving Lane (2 Runs each Direction)</a:t>
                      </a:r>
                    </a:p>
                    <a:p>
                      <a:endParaRPr lang="en-US" dirty="0">
                        <a:latin typeface="Footlight MT Light" pitchFamily="18" charset="0"/>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290579">
                <a:tc>
                  <a:txBody>
                    <a:bodyPr/>
                    <a:lstStyle/>
                    <a:p>
                      <a:r>
                        <a:rPr lang="en-US" dirty="0" smtClean="0">
                          <a:latin typeface="Footlight MT Light" pitchFamily="18" charset="0"/>
                        </a:rPr>
                        <a:t>MnROAD LVR</a:t>
                      </a:r>
                    </a:p>
                    <a:p>
                      <a:r>
                        <a:rPr lang="en-US" dirty="0" smtClean="0">
                          <a:latin typeface="Footlight MT Light" pitchFamily="18" charset="0"/>
                        </a:rPr>
                        <a:t>Inside (Traffic) </a:t>
                      </a:r>
                      <a:r>
                        <a:rPr lang="en-US" baseline="0" dirty="0" smtClean="0">
                          <a:latin typeface="Footlight MT Light" pitchFamily="18" charset="0"/>
                        </a:rPr>
                        <a:t> Lane</a:t>
                      </a:r>
                    </a:p>
                    <a:p>
                      <a:r>
                        <a:rPr lang="en-US" baseline="0" dirty="0" smtClean="0">
                          <a:latin typeface="Footlight MT Light" pitchFamily="18" charset="0"/>
                        </a:rPr>
                        <a:t>(2 runs </a:t>
                      </a:r>
                      <a:r>
                        <a:rPr lang="en-US" dirty="0" smtClean="0">
                          <a:latin typeface="Footlight MT Light" pitchFamily="18" charset="0"/>
                        </a:rPr>
                        <a:t>each Direction</a:t>
                      </a:r>
                      <a:r>
                        <a:rPr lang="en-US" baseline="0" dirty="0" smtClean="0">
                          <a:latin typeface="Footlight MT Light" pitchFamily="18" charset="0"/>
                        </a:rPr>
                        <a:t>)</a:t>
                      </a:r>
                      <a:endParaRPr lang="en-US" dirty="0">
                        <a:latin typeface="Footlight MT Light" pitchFamily="18" charset="0"/>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290579">
                <a:tc>
                  <a:txBody>
                    <a:bodyPr/>
                    <a:lstStyle/>
                    <a:p>
                      <a:r>
                        <a:rPr lang="en-US" dirty="0" smtClean="0">
                          <a:latin typeface="Footlight MT Light" pitchFamily="18" charset="0"/>
                        </a:rPr>
                        <a:t>Stone Matrix Asphalt</a:t>
                      </a:r>
                    </a:p>
                    <a:p>
                      <a:r>
                        <a:rPr lang="en-US" dirty="0" smtClean="0">
                          <a:latin typeface="Footlight MT Light" pitchFamily="18" charset="0"/>
                        </a:rPr>
                        <a:t>TH 212</a:t>
                      </a:r>
                      <a:r>
                        <a:rPr lang="en-US" baseline="0" dirty="0" smtClean="0">
                          <a:latin typeface="Footlight MT Light" pitchFamily="18" charset="0"/>
                        </a:rPr>
                        <a:t> in Waconia MN (3 Runs </a:t>
                      </a:r>
                      <a:r>
                        <a:rPr lang="en-US" dirty="0" smtClean="0">
                          <a:latin typeface="Footlight MT Light" pitchFamily="18" charset="0"/>
                        </a:rPr>
                        <a:t>each Direction</a:t>
                      </a:r>
                      <a:r>
                        <a:rPr lang="en-US" baseline="0" dirty="0" smtClean="0">
                          <a:latin typeface="Footlight MT Light" pitchFamily="18" charset="0"/>
                        </a:rPr>
                        <a:t>)</a:t>
                      </a:r>
                      <a:endParaRPr lang="en-US" dirty="0">
                        <a:latin typeface="Footlight MT Light" pitchFamily="18" charset="0"/>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latin typeface="Footlight MT Light" pitchFamily="18" charset="0"/>
                        </a:rPr>
                        <a:t>x</a:t>
                      </a:r>
                      <a:endParaRPr lang="en-US" dirty="0">
                        <a:latin typeface="Footlight MT Light" pitchFamily="18"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025488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8193" name="Picture 1" descr="Fig 2 ti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6800" y="1066800"/>
            <a:ext cx="6858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018687" y="6186845"/>
            <a:ext cx="497443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0" algn="l"/>
                <a:tab pos="5761038" algn="r"/>
              </a:tabLst>
            </a:pPr>
            <a:r>
              <a:rPr kumimoji="0" lang="en-US" sz="20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Test tires (from the left: SRTT, AV4, MIPR)</a:t>
            </a:r>
            <a:endParaRPr kumimoji="0" lang="en-US" sz="2000" b="0"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2895600" y="381000"/>
            <a:ext cx="2255617" cy="523220"/>
          </a:xfrm>
          <a:prstGeom prst="rect">
            <a:avLst/>
          </a:prstGeom>
        </p:spPr>
        <p:txBody>
          <a:bodyPr wrap="none">
            <a:spAutoFit/>
          </a:bodyPr>
          <a:lstStyle/>
          <a:p>
            <a:r>
              <a:rPr lang="en-US" sz="2800" b="1" dirty="0">
                <a:latin typeface="Times New Roman" pitchFamily="18" charset="0"/>
                <a:cs typeface="Times New Roman" pitchFamily="18" charset="0"/>
              </a:rPr>
              <a:t>TEST TIRES</a:t>
            </a:r>
          </a:p>
        </p:txBody>
      </p:sp>
    </p:spTree>
    <p:extLst>
      <p:ext uri="{BB962C8B-B14F-4D97-AF65-F5344CB8AC3E}">
        <p14:creationId xmlns:p14="http://schemas.microsoft.com/office/powerpoint/2010/main" val="1562765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18228"/>
            <a:ext cx="7072321" cy="769441"/>
          </a:xfrm>
          <a:prstGeom prst="rect">
            <a:avLst/>
          </a:prstGeom>
        </p:spPr>
        <p:txBody>
          <a:bodyPr wrap="none">
            <a:spAutoFit/>
          </a:bodyPr>
          <a:lstStyle/>
          <a:p>
            <a:r>
              <a:rPr lang="en-US" sz="4400" dirty="0" smtClean="0">
                <a:latin typeface="Times New Roman" pitchFamily="18" charset="0"/>
                <a:cs typeface="Times New Roman" pitchFamily="18" charset="0"/>
              </a:rPr>
              <a:t>WHY MnROAD FACILITY ?</a:t>
            </a:r>
            <a:endParaRPr lang="en-US" sz="4400" dirty="0">
              <a:latin typeface="Times New Roman" pitchFamily="18" charset="0"/>
              <a:cs typeface="Times New Roman" pitchFamily="18" charset="0"/>
            </a:endParaRPr>
          </a:p>
        </p:txBody>
      </p:sp>
      <p:sp>
        <p:nvSpPr>
          <p:cNvPr id="4" name="Rectangle 3"/>
          <p:cNvSpPr/>
          <p:nvPr/>
        </p:nvSpPr>
        <p:spPr>
          <a:xfrm>
            <a:off x="228600" y="990600"/>
            <a:ext cx="8610600" cy="4832092"/>
          </a:xfrm>
          <a:prstGeom prst="rect">
            <a:avLst/>
          </a:prstGeom>
        </p:spPr>
        <p:txBody>
          <a:bodyPr wrap="square">
            <a:spAutoFit/>
          </a:bodyPr>
          <a:lstStyle/>
          <a:p>
            <a:pPr marL="285750" indent="-285750">
              <a:buFont typeface="Arial" pitchFamily="34" charset="0"/>
              <a:buChar char="•"/>
            </a:pPr>
            <a:r>
              <a:rPr lang="en-US" sz="2800" dirty="0">
                <a:latin typeface="Times New Roman" pitchFamily="18" charset="0"/>
                <a:cs typeface="Times New Roman" pitchFamily="18" charset="0"/>
              </a:rPr>
              <a:t>18 Different Surface types in 2 test </a:t>
            </a:r>
            <a:r>
              <a:rPr lang="en-US" sz="2800" dirty="0" smtClean="0">
                <a:latin typeface="Times New Roman" pitchFamily="18" charset="0"/>
                <a:cs typeface="Times New Roman" pitchFamily="18" charset="0"/>
              </a:rPr>
              <a:t>tracks</a:t>
            </a:r>
          </a:p>
          <a:p>
            <a:pPr marL="285750" indent="-285750">
              <a:buFont typeface="Arial" pitchFamily="34" charset="0"/>
              <a:buChar char="•"/>
            </a:pPr>
            <a:r>
              <a:rPr lang="en-US" sz="2800" dirty="0" smtClean="0">
                <a:latin typeface="Times New Roman" pitchFamily="18" charset="0"/>
                <a:cs typeface="Times New Roman" pitchFamily="18" charset="0"/>
              </a:rPr>
              <a:t>Each track is two twelve foot lanes</a:t>
            </a:r>
          </a:p>
          <a:p>
            <a:pPr marL="285750" indent="-285750">
              <a:buFont typeface="Arial" pitchFamily="34" charset="0"/>
              <a:buChar char="•"/>
            </a:pPr>
            <a:r>
              <a:rPr lang="en-US" sz="2800" dirty="0" smtClean="0">
                <a:latin typeface="Times New Roman" pitchFamily="18" charset="0"/>
                <a:cs typeface="Times New Roman" pitchFamily="18" charset="0"/>
              </a:rPr>
              <a:t>LVR is a 2.5 mile loop</a:t>
            </a:r>
          </a:p>
          <a:p>
            <a:pPr marL="285750" indent="-285750">
              <a:buFont typeface="Arial" pitchFamily="34" charset="0"/>
              <a:buChar char="•"/>
            </a:pPr>
            <a:r>
              <a:rPr lang="en-US" sz="2800" dirty="0" smtClean="0">
                <a:latin typeface="Times New Roman" pitchFamily="18" charset="0"/>
                <a:cs typeface="Times New Roman" pitchFamily="18" charset="0"/>
              </a:rPr>
              <a:t>Mainline is a 3.5 mile Stretch on Interstate 94</a:t>
            </a:r>
          </a:p>
          <a:p>
            <a:pPr marL="285750" indent="-285750">
              <a:buFont typeface="Arial" pitchFamily="34" charset="0"/>
              <a:buChar char="•"/>
            </a:pPr>
            <a:r>
              <a:rPr lang="en-US" sz="2800" dirty="0" smtClean="0">
                <a:latin typeface="Times New Roman" pitchFamily="18" charset="0"/>
                <a:cs typeface="Times New Roman" pitchFamily="18" charset="0"/>
              </a:rPr>
              <a:t>Most test cells of unique surface types are 500ft long </a:t>
            </a:r>
          </a:p>
          <a:p>
            <a:pPr marL="285750" indent="-285750">
              <a:buFont typeface="Arial" pitchFamily="34" charset="0"/>
              <a:buChar char="•"/>
            </a:pPr>
            <a:r>
              <a:rPr lang="en-US" sz="2800" dirty="0" smtClean="0">
                <a:latin typeface="Times New Roman" pitchFamily="18" charset="0"/>
                <a:cs typeface="Times New Roman" pitchFamily="18" charset="0"/>
              </a:rPr>
              <a:t>Controlled Environment: </a:t>
            </a:r>
          </a:p>
          <a:p>
            <a:pPr marL="285750" indent="-285750">
              <a:buFont typeface="Arial" pitchFamily="34" charset="0"/>
              <a:buChar char="•"/>
            </a:pPr>
            <a:r>
              <a:rPr lang="en-US" sz="2800" dirty="0" smtClean="0">
                <a:latin typeface="Times New Roman" pitchFamily="18" charset="0"/>
                <a:cs typeface="Times New Roman" pitchFamily="18" charset="0"/>
              </a:rPr>
              <a:t>Loaded truck on LVR inside lane</a:t>
            </a:r>
          </a:p>
          <a:p>
            <a:pPr marL="285750" indent="-285750">
              <a:buFont typeface="Arial" pitchFamily="34" charset="0"/>
              <a:buChar char="•"/>
            </a:pPr>
            <a:r>
              <a:rPr lang="en-US" sz="2800" dirty="0" smtClean="0">
                <a:latin typeface="Times New Roman" pitchFamily="18" charset="0"/>
                <a:cs typeface="Times New Roman" pitchFamily="18" charset="0"/>
              </a:rPr>
              <a:t>Environmental loads on LVR outside lane</a:t>
            </a:r>
          </a:p>
          <a:p>
            <a:pPr marL="285750" indent="-285750">
              <a:buFont typeface="Arial" pitchFamily="34" charset="0"/>
              <a:buChar char="•"/>
            </a:pPr>
            <a:r>
              <a:rPr lang="en-US" sz="2800" dirty="0" smtClean="0">
                <a:latin typeface="Times New Roman" pitchFamily="18" charset="0"/>
                <a:cs typeface="Times New Roman" pitchFamily="18" charset="0"/>
              </a:rPr>
              <a:t>Recorded and monitored traffic axle and load input on ML</a:t>
            </a:r>
          </a:p>
          <a:p>
            <a:pPr marL="285750" indent="-285750">
              <a:buFont typeface="Arial" pitchFamily="34" charset="0"/>
              <a:buChar char="•"/>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86909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0" y="3118751"/>
            <a:ext cx="9144000" cy="1842011"/>
          </a:xfrm>
          <a:prstGeom prst="rect">
            <a:avLst/>
          </a:prstGeom>
          <a:noFill/>
          <a:ln w="12700">
            <a:noFill/>
            <a:miter lim="800000"/>
            <a:headEnd type="none" w="sm" len="sm"/>
            <a:tailEnd type="none" w="sm" len="sm"/>
          </a:ln>
        </p:spPr>
        <p:txBody>
          <a:bodyPr wrap="square">
            <a:spAutoFit/>
          </a:bodyPr>
          <a:lstStyle/>
          <a:p>
            <a:pPr algn="ctr" eaLnBrk="0" fontAlgn="base" hangingPunct="0">
              <a:spcBef>
                <a:spcPct val="0"/>
              </a:spcBef>
              <a:spcAft>
                <a:spcPct val="0"/>
              </a:spcAft>
            </a:pPr>
            <a:r>
              <a:rPr lang="en-US" sz="2800" b="1" dirty="0">
                <a:solidFill>
                  <a:srgbClr val="00007D"/>
                </a:solidFill>
              </a:rPr>
              <a:t>A long-term accelerated pavement testing facility </a:t>
            </a:r>
          </a:p>
          <a:p>
            <a:pPr algn="ctr" eaLnBrk="0" fontAlgn="base" hangingPunct="0">
              <a:spcBef>
                <a:spcPct val="0"/>
              </a:spcBef>
              <a:spcAft>
                <a:spcPct val="0"/>
              </a:spcAft>
            </a:pPr>
            <a:r>
              <a:rPr lang="en-US" sz="2800" b="1" dirty="0">
                <a:solidFill>
                  <a:srgbClr val="00007D"/>
                </a:solidFill>
              </a:rPr>
              <a:t>that gives researchers a unique, real-life </a:t>
            </a:r>
          </a:p>
          <a:p>
            <a:pPr algn="ctr" eaLnBrk="0" fontAlgn="base" hangingPunct="0">
              <a:spcBef>
                <a:spcPct val="0"/>
              </a:spcBef>
              <a:spcAft>
                <a:spcPct val="0"/>
              </a:spcAft>
            </a:pPr>
            <a:r>
              <a:rPr lang="en-US" sz="2800" b="1" dirty="0">
                <a:solidFill>
                  <a:srgbClr val="00007D"/>
                </a:solidFill>
              </a:rPr>
              <a:t>laboratory to study and evaluate the performance</a:t>
            </a:r>
          </a:p>
          <a:p>
            <a:pPr algn="ctr" eaLnBrk="0" fontAlgn="base" hangingPunct="0">
              <a:spcBef>
                <a:spcPct val="0"/>
              </a:spcBef>
              <a:spcAft>
                <a:spcPct val="0"/>
              </a:spcAft>
            </a:pPr>
            <a:r>
              <a:rPr lang="en-US" sz="2800" b="1" dirty="0">
                <a:solidFill>
                  <a:srgbClr val="00007D"/>
                </a:solidFill>
              </a:rPr>
              <a:t>of materials used in roadway construction</a:t>
            </a:r>
            <a:r>
              <a:rPr lang="en-US" sz="2400" b="1" dirty="0">
                <a:solidFill>
                  <a:srgbClr val="00007D"/>
                </a:solidFill>
              </a:rPr>
              <a:t>.</a:t>
            </a:r>
          </a:p>
        </p:txBody>
      </p:sp>
      <p:sp>
        <p:nvSpPr>
          <p:cNvPr id="10243" name="Rectangle 3"/>
          <p:cNvSpPr>
            <a:spLocks noChangeArrowheads="1"/>
          </p:cNvSpPr>
          <p:nvPr/>
        </p:nvSpPr>
        <p:spPr bwMode="auto">
          <a:xfrm>
            <a:off x="1059591" y="1715312"/>
            <a:ext cx="7029156" cy="1064162"/>
          </a:xfrm>
          <a:prstGeom prst="rect">
            <a:avLst/>
          </a:prstGeom>
          <a:noFill/>
          <a:ln w="9525">
            <a:noFill/>
            <a:miter lim="800000"/>
            <a:headEnd/>
            <a:tailEnd/>
          </a:ln>
        </p:spPr>
        <p:txBody>
          <a:bodyPr wrap="none" lIns="137884" tIns="69735" rIns="137884" bIns="69735">
            <a:spAutoFit/>
          </a:bodyPr>
          <a:lstStyle/>
          <a:p>
            <a:pPr algn="ctr" defTabSz="2054225" eaLnBrk="0" fontAlgn="base" hangingPunct="0">
              <a:spcBef>
                <a:spcPct val="0"/>
              </a:spcBef>
              <a:spcAft>
                <a:spcPct val="0"/>
              </a:spcAft>
            </a:pPr>
            <a:r>
              <a:rPr lang="en-US" sz="3200" b="1" dirty="0">
                <a:solidFill>
                  <a:srgbClr val="33CC33"/>
                </a:solidFill>
                <a:latin typeface="Calibri" pitchFamily="34" charset="0"/>
              </a:rPr>
              <a:t>MnROAD</a:t>
            </a:r>
            <a:endParaRPr lang="en-US" sz="3600" i="1" dirty="0">
              <a:solidFill>
                <a:srgbClr val="000000"/>
              </a:solidFill>
              <a:latin typeface="Calibri" pitchFamily="34" charset="0"/>
            </a:endParaRPr>
          </a:p>
          <a:p>
            <a:pPr algn="ctr" defTabSz="2054225" eaLnBrk="0" fontAlgn="base" hangingPunct="0">
              <a:spcBef>
                <a:spcPct val="0"/>
              </a:spcBef>
              <a:spcAft>
                <a:spcPct val="0"/>
              </a:spcAft>
            </a:pPr>
            <a:r>
              <a:rPr lang="en-US" sz="2800" i="1" dirty="0" smtClean="0">
                <a:solidFill>
                  <a:srgbClr val="33CC33"/>
                </a:solidFill>
                <a:latin typeface="Calibri" pitchFamily="34" charset="0"/>
              </a:rPr>
              <a:t>MnDOT Office </a:t>
            </a:r>
            <a:r>
              <a:rPr lang="en-US" sz="2800" i="1" dirty="0">
                <a:solidFill>
                  <a:srgbClr val="33CC33"/>
                </a:solidFill>
                <a:latin typeface="Calibri" pitchFamily="34" charset="0"/>
              </a:rPr>
              <a:t>of Materials and Road Research</a:t>
            </a:r>
            <a:endParaRPr lang="en-US" i="1" dirty="0">
              <a:solidFill>
                <a:srgbClr val="33CC33"/>
              </a:solidFill>
              <a:latin typeface="Calibri" pitchFamily="34" charset="0"/>
            </a:endParaRPr>
          </a:p>
        </p:txBody>
      </p:sp>
      <p:sp>
        <p:nvSpPr>
          <p:cNvPr id="10244" name="Freeform 5"/>
          <p:cNvSpPr>
            <a:spLocks/>
          </p:cNvSpPr>
          <p:nvPr/>
        </p:nvSpPr>
        <p:spPr bwMode="auto">
          <a:xfrm>
            <a:off x="3931227" y="701720"/>
            <a:ext cx="1281546" cy="898480"/>
          </a:xfrm>
          <a:custGeom>
            <a:avLst/>
            <a:gdLst>
              <a:gd name="T0" fmla="*/ 0 w 288"/>
              <a:gd name="T1" fmla="*/ 2147483647 h 326"/>
              <a:gd name="T2" fmla="*/ 2147483647 w 288"/>
              <a:gd name="T3" fmla="*/ 2147483647 h 326"/>
              <a:gd name="T4" fmla="*/ 2147483647 w 288"/>
              <a:gd name="T5" fmla="*/ 2147483647 h 326"/>
              <a:gd name="T6" fmla="*/ 2147483647 w 288"/>
              <a:gd name="T7" fmla="*/ 2147483647 h 326"/>
              <a:gd name="T8" fmla="*/ 2147483647 w 288"/>
              <a:gd name="T9" fmla="*/ 2147483647 h 326"/>
              <a:gd name="T10" fmla="*/ 2147483647 w 288"/>
              <a:gd name="T11" fmla="*/ 2147483647 h 326"/>
              <a:gd name="T12" fmla="*/ 2147483647 w 288"/>
              <a:gd name="T13" fmla="*/ 2147483647 h 326"/>
              <a:gd name="T14" fmla="*/ 2147483647 w 288"/>
              <a:gd name="T15" fmla="*/ 2147483647 h 326"/>
              <a:gd name="T16" fmla="*/ 2147483647 w 288"/>
              <a:gd name="T17" fmla="*/ 2147483647 h 326"/>
              <a:gd name="T18" fmla="*/ 2147483647 w 288"/>
              <a:gd name="T19" fmla="*/ 2147483647 h 326"/>
              <a:gd name="T20" fmla="*/ 2147483647 w 288"/>
              <a:gd name="T21" fmla="*/ 2147483647 h 326"/>
              <a:gd name="T22" fmla="*/ 2147483647 w 288"/>
              <a:gd name="T23" fmla="*/ 2147483647 h 326"/>
              <a:gd name="T24" fmla="*/ 2147483647 w 288"/>
              <a:gd name="T25" fmla="*/ 2147483647 h 326"/>
              <a:gd name="T26" fmla="*/ 2147483647 w 288"/>
              <a:gd name="T27" fmla="*/ 2147483647 h 326"/>
              <a:gd name="T28" fmla="*/ 2147483647 w 288"/>
              <a:gd name="T29" fmla="*/ 2147483647 h 326"/>
              <a:gd name="T30" fmla="*/ 2147483647 w 288"/>
              <a:gd name="T31" fmla="*/ 2147483647 h 326"/>
              <a:gd name="T32" fmla="*/ 2147483647 w 288"/>
              <a:gd name="T33" fmla="*/ 2147483647 h 326"/>
              <a:gd name="T34" fmla="*/ 2147483647 w 288"/>
              <a:gd name="T35" fmla="*/ 2147483647 h 326"/>
              <a:gd name="T36" fmla="*/ 2147483647 w 288"/>
              <a:gd name="T37" fmla="*/ 2147483647 h 326"/>
              <a:gd name="T38" fmla="*/ 2147483647 w 288"/>
              <a:gd name="T39" fmla="*/ 2147483647 h 326"/>
              <a:gd name="T40" fmla="*/ 2147483647 w 288"/>
              <a:gd name="T41" fmla="*/ 2147483647 h 326"/>
              <a:gd name="T42" fmla="*/ 2147483647 w 288"/>
              <a:gd name="T43" fmla="*/ 2147483647 h 326"/>
              <a:gd name="T44" fmla="*/ 2147483647 w 288"/>
              <a:gd name="T45" fmla="*/ 2147483647 h 326"/>
              <a:gd name="T46" fmla="*/ 2147483647 w 288"/>
              <a:gd name="T47" fmla="*/ 2147483647 h 326"/>
              <a:gd name="T48" fmla="*/ 2147483647 w 288"/>
              <a:gd name="T49" fmla="*/ 2147483647 h 326"/>
              <a:gd name="T50" fmla="*/ 2147483647 w 288"/>
              <a:gd name="T51" fmla="*/ 2147483647 h 326"/>
              <a:gd name="T52" fmla="*/ 2147483647 w 288"/>
              <a:gd name="T53" fmla="*/ 2147483647 h 326"/>
              <a:gd name="T54" fmla="*/ 2147483647 w 288"/>
              <a:gd name="T55" fmla="*/ 2147483647 h 326"/>
              <a:gd name="T56" fmla="*/ 2147483647 w 288"/>
              <a:gd name="T57" fmla="*/ 2147483647 h 326"/>
              <a:gd name="T58" fmla="*/ 2147483647 w 288"/>
              <a:gd name="T59" fmla="*/ 2147483647 h 326"/>
              <a:gd name="T60" fmla="*/ 2147483647 w 288"/>
              <a:gd name="T61" fmla="*/ 2147483647 h 326"/>
              <a:gd name="T62" fmla="*/ 2147483647 w 288"/>
              <a:gd name="T63" fmla="*/ 2147483647 h 326"/>
              <a:gd name="T64" fmla="*/ 2147483647 w 288"/>
              <a:gd name="T65" fmla="*/ 2147483647 h 326"/>
              <a:gd name="T66" fmla="*/ 2147483647 w 288"/>
              <a:gd name="T67" fmla="*/ 2147483647 h 326"/>
              <a:gd name="T68" fmla="*/ 2147483647 w 288"/>
              <a:gd name="T69" fmla="*/ 2147483647 h 326"/>
              <a:gd name="T70" fmla="*/ 2147483647 w 288"/>
              <a:gd name="T71" fmla="*/ 2147483647 h 326"/>
              <a:gd name="T72" fmla="*/ 2147483647 w 288"/>
              <a:gd name="T73" fmla="*/ 2147483647 h 326"/>
              <a:gd name="T74" fmla="*/ 2147483647 w 288"/>
              <a:gd name="T75" fmla="*/ 2147483647 h 326"/>
              <a:gd name="T76" fmla="*/ 2147483647 w 288"/>
              <a:gd name="T77" fmla="*/ 2147483647 h 326"/>
              <a:gd name="T78" fmla="*/ 2147483647 w 288"/>
              <a:gd name="T79" fmla="*/ 0 h 326"/>
              <a:gd name="T80" fmla="*/ 2147483647 w 288"/>
              <a:gd name="T81" fmla="*/ 2147483647 h 326"/>
              <a:gd name="T82" fmla="*/ 2147483647 w 288"/>
              <a:gd name="T83" fmla="*/ 2147483647 h 326"/>
              <a:gd name="T84" fmla="*/ 0 w 288"/>
              <a:gd name="T85" fmla="*/ 2147483647 h 3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8"/>
              <a:gd name="T130" fmla="*/ 0 h 326"/>
              <a:gd name="T131" fmla="*/ 288 w 288"/>
              <a:gd name="T132" fmla="*/ 326 h 3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8" h="326">
                <a:moveTo>
                  <a:pt x="0" y="17"/>
                </a:moveTo>
                <a:lnTo>
                  <a:pt x="2" y="77"/>
                </a:lnTo>
                <a:lnTo>
                  <a:pt x="8" y="92"/>
                </a:lnTo>
                <a:lnTo>
                  <a:pt x="11" y="149"/>
                </a:lnTo>
                <a:lnTo>
                  <a:pt x="22" y="176"/>
                </a:lnTo>
                <a:lnTo>
                  <a:pt x="20" y="196"/>
                </a:lnTo>
                <a:lnTo>
                  <a:pt x="8" y="212"/>
                </a:lnTo>
                <a:lnTo>
                  <a:pt x="23" y="224"/>
                </a:lnTo>
                <a:lnTo>
                  <a:pt x="21" y="267"/>
                </a:lnTo>
                <a:lnTo>
                  <a:pt x="20" y="324"/>
                </a:lnTo>
                <a:lnTo>
                  <a:pt x="232" y="325"/>
                </a:lnTo>
                <a:lnTo>
                  <a:pt x="230" y="299"/>
                </a:lnTo>
                <a:lnTo>
                  <a:pt x="210" y="291"/>
                </a:lnTo>
                <a:lnTo>
                  <a:pt x="188" y="266"/>
                </a:lnTo>
                <a:lnTo>
                  <a:pt x="173" y="261"/>
                </a:lnTo>
                <a:lnTo>
                  <a:pt x="167" y="248"/>
                </a:lnTo>
                <a:lnTo>
                  <a:pt x="172" y="212"/>
                </a:lnTo>
                <a:lnTo>
                  <a:pt x="164" y="212"/>
                </a:lnTo>
                <a:lnTo>
                  <a:pt x="164" y="203"/>
                </a:lnTo>
                <a:lnTo>
                  <a:pt x="167" y="193"/>
                </a:lnTo>
                <a:lnTo>
                  <a:pt x="186" y="181"/>
                </a:lnTo>
                <a:lnTo>
                  <a:pt x="186" y="151"/>
                </a:lnTo>
                <a:lnTo>
                  <a:pt x="203" y="134"/>
                </a:lnTo>
                <a:lnTo>
                  <a:pt x="231" y="108"/>
                </a:lnTo>
                <a:lnTo>
                  <a:pt x="251" y="91"/>
                </a:lnTo>
                <a:lnTo>
                  <a:pt x="284" y="75"/>
                </a:lnTo>
                <a:lnTo>
                  <a:pt x="287" y="66"/>
                </a:lnTo>
                <a:lnTo>
                  <a:pt x="261" y="66"/>
                </a:lnTo>
                <a:lnTo>
                  <a:pt x="235" y="62"/>
                </a:lnTo>
                <a:lnTo>
                  <a:pt x="213" y="68"/>
                </a:lnTo>
                <a:lnTo>
                  <a:pt x="190" y="55"/>
                </a:lnTo>
                <a:lnTo>
                  <a:pt x="178" y="59"/>
                </a:lnTo>
                <a:lnTo>
                  <a:pt x="170" y="50"/>
                </a:lnTo>
                <a:lnTo>
                  <a:pt x="142" y="41"/>
                </a:lnTo>
                <a:lnTo>
                  <a:pt x="132" y="49"/>
                </a:lnTo>
                <a:lnTo>
                  <a:pt x="121" y="46"/>
                </a:lnTo>
                <a:lnTo>
                  <a:pt x="106" y="37"/>
                </a:lnTo>
                <a:lnTo>
                  <a:pt x="95" y="37"/>
                </a:lnTo>
                <a:lnTo>
                  <a:pt x="81" y="22"/>
                </a:lnTo>
                <a:lnTo>
                  <a:pt x="80" y="0"/>
                </a:lnTo>
                <a:lnTo>
                  <a:pt x="66" y="3"/>
                </a:lnTo>
                <a:lnTo>
                  <a:pt x="67" y="17"/>
                </a:lnTo>
                <a:lnTo>
                  <a:pt x="0" y="17"/>
                </a:lnTo>
              </a:path>
            </a:pathLst>
          </a:custGeom>
          <a:gradFill rotWithShape="1">
            <a:gsLst>
              <a:gs pos="0">
                <a:schemeClr val="accent2"/>
              </a:gs>
              <a:gs pos="100000">
                <a:schemeClr val="hlink"/>
              </a:gs>
            </a:gsLst>
            <a:lin ang="2700000" scaled="1"/>
          </a:gradFill>
          <a:ln w="9525" cap="rnd">
            <a:solidFill>
              <a:srgbClr val="33CC33"/>
            </a:solidFill>
            <a:round/>
            <a:headEnd/>
            <a:tailEnd/>
          </a:ln>
        </p:spPr>
        <p:txBody>
          <a:bodyPr wrap="square" lIns="137884" tIns="69735" rIns="137884" bIns="69735">
            <a:spAutoFit/>
          </a:bodyPr>
          <a:lstStyle/>
          <a:p>
            <a:pPr eaLnBrk="0" fontAlgn="base" hangingPunct="0">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2982366651"/>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489" y="456443"/>
            <a:ext cx="8230465" cy="1372574"/>
          </a:xfrm>
        </p:spPr>
        <p:txBody>
          <a:bodyPr/>
          <a:lstStyle/>
          <a:p>
            <a:pPr eaLnBrk="1" hangingPunct="1"/>
            <a:endParaRPr lang="en-US" dirty="0" smtClean="0"/>
          </a:p>
        </p:txBody>
      </p:sp>
      <p:pic>
        <p:nvPicPr>
          <p:cNvPr id="11267" name="Picture 3"/>
          <p:cNvPicPr>
            <a:picLocks noChangeAspect="1" noChangeArrowheads="1"/>
          </p:cNvPicPr>
          <p:nvPr/>
        </p:nvPicPr>
        <p:blipFill>
          <a:blip r:embed="rId2" cstate="print"/>
          <a:srcRect/>
          <a:stretch>
            <a:fillRect/>
          </a:stretch>
        </p:blipFill>
        <p:spPr bwMode="auto">
          <a:xfrm>
            <a:off x="0" y="-8122"/>
            <a:ext cx="9144000" cy="6866122"/>
          </a:xfrm>
          <a:prstGeom prst="rect">
            <a:avLst/>
          </a:prstGeom>
          <a:noFill/>
          <a:ln w="9525">
            <a:noFill/>
            <a:miter lim="800000"/>
            <a:headEnd/>
            <a:tailEnd/>
          </a:ln>
        </p:spPr>
      </p:pic>
      <p:sp>
        <p:nvSpPr>
          <p:cNvPr id="11268" name="Text Box 4"/>
          <p:cNvSpPr txBox="1">
            <a:spLocks noChangeArrowheads="1"/>
          </p:cNvSpPr>
          <p:nvPr/>
        </p:nvSpPr>
        <p:spPr bwMode="auto">
          <a:xfrm>
            <a:off x="3124490" y="2361804"/>
            <a:ext cx="2133023" cy="375225"/>
          </a:xfrm>
          <a:prstGeom prst="rect">
            <a:avLst/>
          </a:prstGeom>
          <a:solidFill>
            <a:schemeClr val="accent1"/>
          </a:solidFill>
          <a:ln w="9525">
            <a:noFill/>
            <a:miter lim="800000"/>
            <a:headEnd/>
            <a:tailEnd/>
          </a:ln>
        </p:spPr>
        <p:txBody>
          <a:bodyPr>
            <a:spAutoFit/>
          </a:bodyPr>
          <a:lstStyle/>
          <a:p>
            <a:pPr algn="ctr" fontAlgn="base">
              <a:spcBef>
                <a:spcPct val="50000"/>
              </a:spcBef>
              <a:spcAft>
                <a:spcPct val="0"/>
              </a:spcAft>
            </a:pPr>
            <a:r>
              <a:rPr lang="en-US" dirty="0">
                <a:solidFill>
                  <a:srgbClr val="0033CC"/>
                </a:solidFill>
              </a:rPr>
              <a:t>Low Volume Road</a:t>
            </a:r>
          </a:p>
        </p:txBody>
      </p:sp>
      <p:sp>
        <p:nvSpPr>
          <p:cNvPr id="11269" name="Text Box 5"/>
          <p:cNvSpPr txBox="1">
            <a:spLocks noChangeArrowheads="1"/>
          </p:cNvSpPr>
          <p:nvPr/>
        </p:nvSpPr>
        <p:spPr bwMode="auto">
          <a:xfrm>
            <a:off x="5334000" y="5487051"/>
            <a:ext cx="1066512" cy="375225"/>
          </a:xfrm>
          <a:prstGeom prst="rect">
            <a:avLst/>
          </a:prstGeom>
          <a:solidFill>
            <a:schemeClr val="accent1"/>
          </a:solidFill>
          <a:ln w="9525">
            <a:noFill/>
            <a:miter lim="800000"/>
            <a:headEnd/>
            <a:tailEnd/>
          </a:ln>
        </p:spPr>
        <p:txBody>
          <a:bodyPr>
            <a:spAutoFit/>
          </a:bodyPr>
          <a:lstStyle/>
          <a:p>
            <a:pPr algn="ctr" fontAlgn="base">
              <a:spcBef>
                <a:spcPct val="50000"/>
              </a:spcBef>
              <a:spcAft>
                <a:spcPct val="0"/>
              </a:spcAft>
            </a:pPr>
            <a:r>
              <a:rPr lang="en-US" dirty="0">
                <a:solidFill>
                  <a:srgbClr val="0033CC"/>
                </a:solidFill>
              </a:rPr>
              <a:t>Mainline</a:t>
            </a:r>
          </a:p>
        </p:txBody>
      </p:sp>
      <p:sp>
        <p:nvSpPr>
          <p:cNvPr id="11270" name="Text Box 6"/>
          <p:cNvSpPr txBox="1">
            <a:spLocks noChangeArrowheads="1"/>
          </p:cNvSpPr>
          <p:nvPr/>
        </p:nvSpPr>
        <p:spPr bwMode="auto">
          <a:xfrm>
            <a:off x="2362491" y="3900062"/>
            <a:ext cx="1600488" cy="375224"/>
          </a:xfrm>
          <a:prstGeom prst="rect">
            <a:avLst/>
          </a:prstGeom>
          <a:solidFill>
            <a:schemeClr val="accent1"/>
          </a:solidFill>
          <a:ln w="9525">
            <a:noFill/>
            <a:miter lim="800000"/>
            <a:headEnd/>
            <a:tailEnd/>
          </a:ln>
        </p:spPr>
        <p:txBody>
          <a:bodyPr>
            <a:spAutoFit/>
          </a:bodyPr>
          <a:lstStyle/>
          <a:p>
            <a:pPr algn="ctr" fontAlgn="base">
              <a:spcBef>
                <a:spcPct val="50000"/>
              </a:spcBef>
              <a:spcAft>
                <a:spcPct val="0"/>
              </a:spcAft>
            </a:pPr>
            <a:r>
              <a:rPr lang="en-US" dirty="0">
                <a:solidFill>
                  <a:srgbClr val="0033CC"/>
                </a:solidFill>
              </a:rPr>
              <a:t>Interstate 94</a:t>
            </a:r>
          </a:p>
        </p:txBody>
      </p:sp>
    </p:spTree>
    <p:extLst>
      <p:ext uri="{BB962C8B-B14F-4D97-AF65-F5344CB8AC3E}">
        <p14:creationId xmlns:p14="http://schemas.microsoft.com/office/powerpoint/2010/main" val="1912343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1212"/>
            <a:ext cx="9144000" cy="990600"/>
          </a:xfrm>
        </p:spPr>
        <p:txBody>
          <a:bodyPr/>
          <a:lstStyle/>
          <a:p>
            <a:pPr algn="ctr"/>
            <a:r>
              <a:rPr lang="en-US" dirty="0" smtClean="0">
                <a:latin typeface="Times New Roman" pitchFamily="18" charset="0"/>
                <a:cs typeface="Times New Roman" pitchFamily="18" charset="0"/>
              </a:rPr>
              <a:t>MnROAD Operations</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612648" y="1401813"/>
            <a:ext cx="8153400" cy="5029200"/>
          </a:xfrm>
        </p:spPr>
        <p:txBody>
          <a:bodyPr>
            <a:noAutofit/>
          </a:bodyPr>
          <a:lstStyle/>
          <a:p>
            <a:pPr>
              <a:lnSpc>
                <a:spcPct val="120000"/>
              </a:lnSpc>
              <a:spcBef>
                <a:spcPts val="0"/>
              </a:spcBef>
            </a:pPr>
            <a:r>
              <a:rPr lang="en-US" sz="2800" dirty="0" smtClean="0">
                <a:latin typeface="Times New Roman" pitchFamily="18" charset="0"/>
                <a:cs typeface="Times New Roman" pitchFamily="18" charset="0"/>
              </a:rPr>
              <a:t>10 full time + 4 part time staff</a:t>
            </a:r>
          </a:p>
          <a:p>
            <a:pPr>
              <a:lnSpc>
                <a:spcPct val="120000"/>
              </a:lnSpc>
              <a:spcBef>
                <a:spcPts val="0"/>
              </a:spcBef>
            </a:pPr>
            <a:r>
              <a:rPr lang="en-US" sz="2800" dirty="0" smtClean="0">
                <a:latin typeface="Times New Roman" pitchFamily="18" charset="0"/>
                <a:cs typeface="Times New Roman" pitchFamily="18" charset="0"/>
              </a:rPr>
              <a:t>Traffic Loading</a:t>
            </a:r>
          </a:p>
          <a:p>
            <a:pPr lvl="1">
              <a:lnSpc>
                <a:spcPct val="120000"/>
              </a:lnSpc>
              <a:spcBef>
                <a:spcPts val="0"/>
              </a:spcBef>
            </a:pPr>
            <a:r>
              <a:rPr lang="en-US" sz="2400" dirty="0" smtClean="0">
                <a:latin typeface="Times New Roman" pitchFamily="18" charset="0"/>
                <a:cs typeface="Times New Roman" pitchFamily="18" charset="0"/>
              </a:rPr>
              <a:t>LVR 80K Truck, ML Traffic Switches</a:t>
            </a:r>
          </a:p>
          <a:p>
            <a:pPr>
              <a:lnSpc>
                <a:spcPct val="120000"/>
              </a:lnSpc>
              <a:spcBef>
                <a:spcPts val="0"/>
              </a:spcBef>
            </a:pPr>
            <a:r>
              <a:rPr lang="en-US" sz="2800" dirty="0" smtClean="0">
                <a:latin typeface="Times New Roman" pitchFamily="18" charset="0"/>
                <a:cs typeface="Times New Roman" pitchFamily="18" charset="0"/>
              </a:rPr>
              <a:t>Performance Monitoring</a:t>
            </a:r>
          </a:p>
          <a:p>
            <a:pPr lvl="1">
              <a:lnSpc>
                <a:spcPct val="120000"/>
              </a:lnSpc>
              <a:spcBef>
                <a:spcPts val="0"/>
              </a:spcBef>
            </a:pPr>
            <a:r>
              <a:rPr lang="en-US" sz="2400" dirty="0" smtClean="0">
                <a:latin typeface="Times New Roman" pitchFamily="18" charset="0"/>
                <a:cs typeface="Times New Roman" pitchFamily="18" charset="0"/>
              </a:rPr>
              <a:t>Coordination, Collect &amp; Share Data</a:t>
            </a:r>
          </a:p>
          <a:p>
            <a:pPr>
              <a:lnSpc>
                <a:spcPct val="120000"/>
              </a:lnSpc>
              <a:spcBef>
                <a:spcPts val="0"/>
              </a:spcBef>
            </a:pPr>
            <a:r>
              <a:rPr lang="en-US" sz="2800" dirty="0" smtClean="0">
                <a:latin typeface="Times New Roman" pitchFamily="18" charset="0"/>
                <a:cs typeface="Times New Roman" pitchFamily="18" charset="0"/>
              </a:rPr>
              <a:t>Instrumentation &amp; Data Management</a:t>
            </a:r>
          </a:p>
          <a:p>
            <a:pPr lvl="1">
              <a:lnSpc>
                <a:spcPct val="120000"/>
              </a:lnSpc>
              <a:spcBef>
                <a:spcPts val="0"/>
              </a:spcBef>
            </a:pPr>
            <a:r>
              <a:rPr lang="en-US" sz="2400" dirty="0" smtClean="0">
                <a:latin typeface="Times New Roman" pitchFamily="18" charset="0"/>
                <a:cs typeface="Times New Roman" pitchFamily="18" charset="0"/>
              </a:rPr>
              <a:t>9000+ Sensors</a:t>
            </a:r>
          </a:p>
          <a:p>
            <a:pPr lvl="1">
              <a:lnSpc>
                <a:spcPct val="120000"/>
              </a:lnSpc>
              <a:spcBef>
                <a:spcPts val="0"/>
              </a:spcBef>
            </a:pPr>
            <a:r>
              <a:rPr lang="en-US" sz="2400" dirty="0" smtClean="0">
                <a:latin typeface="Times New Roman" pitchFamily="18" charset="0"/>
                <a:cs typeface="Times New Roman" pitchFamily="18" charset="0"/>
              </a:rPr>
              <a:t>Oracle Database</a:t>
            </a:r>
          </a:p>
          <a:p>
            <a:pPr>
              <a:lnSpc>
                <a:spcPct val="120000"/>
              </a:lnSpc>
              <a:spcBef>
                <a:spcPts val="0"/>
              </a:spcBef>
            </a:pPr>
            <a:r>
              <a:rPr lang="en-US" sz="2800" dirty="0" smtClean="0">
                <a:latin typeface="Times New Roman" pitchFamily="18" charset="0"/>
                <a:cs typeface="Times New Roman" pitchFamily="18" charset="0"/>
              </a:rPr>
              <a:t>Research Support</a:t>
            </a:r>
          </a:p>
          <a:p>
            <a:pPr>
              <a:lnSpc>
                <a:spcPct val="120000"/>
              </a:lnSpc>
              <a:spcBef>
                <a:spcPts val="0"/>
              </a:spcBef>
            </a:pPr>
            <a:r>
              <a:rPr lang="en-US" sz="2800" dirty="0" smtClean="0">
                <a:latin typeface="Times New Roman" pitchFamily="18" charset="0"/>
                <a:cs typeface="Times New Roman" pitchFamily="18" charset="0"/>
              </a:rPr>
              <a:t>Facility / Buildings</a:t>
            </a:r>
          </a:p>
        </p:txBody>
      </p:sp>
      <p:pic>
        <p:nvPicPr>
          <p:cNvPr id="5" name="Picture 4" descr="R:\MnROAD\Construction\2010 SHRP-II Composite\Pictures\MnROAD test pours - Posted 5-17-10\MnROAD 4-28-10\DSC_9352_1600x106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37564" y="4495800"/>
            <a:ext cx="2590800" cy="2118190"/>
          </a:xfrm>
          <a:prstGeom prst="rect">
            <a:avLst/>
          </a:prstGeom>
          <a:noFill/>
        </p:spPr>
      </p:pic>
    </p:spTree>
    <p:extLst>
      <p:ext uri="{BB962C8B-B14F-4D97-AF65-F5344CB8AC3E}">
        <p14:creationId xmlns:p14="http://schemas.microsoft.com/office/powerpoint/2010/main" val="21151383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8600" y="4593720"/>
            <a:ext cx="4419600" cy="2369880"/>
          </a:xfrm>
          <a:prstGeom prst="rect">
            <a:avLst/>
          </a:prstGeom>
          <a:noFill/>
          <a:ln w="12700">
            <a:noFill/>
            <a:miter lim="800000"/>
            <a:headEnd type="none" w="sm" len="sm"/>
            <a:tailEnd type="none" w="sm" len="sm"/>
          </a:ln>
          <a:effectLst/>
        </p:spPr>
        <p:txBody>
          <a:bodyPr wrap="square">
            <a:spAutoFit/>
          </a:bodyPr>
          <a:lstStyle/>
          <a:p>
            <a:pPr algn="ctr" eaLnBrk="0" fontAlgn="base" hangingPunct="0">
              <a:spcBef>
                <a:spcPct val="0"/>
              </a:spcBef>
              <a:spcAft>
                <a:spcPct val="0"/>
              </a:spcAft>
            </a:pPr>
            <a:r>
              <a:rPr lang="en-US" sz="2800" u="sng" dirty="0">
                <a:solidFill>
                  <a:srgbClr val="00007D"/>
                </a:solidFill>
              </a:rPr>
              <a:t>Low Volume Road Traffic</a:t>
            </a:r>
          </a:p>
          <a:p>
            <a:pPr algn="ctr" eaLnBrk="0" fontAlgn="base" hangingPunct="0">
              <a:spcBef>
                <a:spcPct val="0"/>
              </a:spcBef>
              <a:spcAft>
                <a:spcPct val="0"/>
              </a:spcAft>
            </a:pPr>
            <a:r>
              <a:rPr lang="en-US" sz="2000" dirty="0">
                <a:solidFill>
                  <a:srgbClr val="00007D"/>
                </a:solidFill>
              </a:rPr>
              <a:t>MnROAD 5-axle Semi</a:t>
            </a:r>
          </a:p>
          <a:p>
            <a:pPr algn="ctr" eaLnBrk="0" fontAlgn="base" hangingPunct="0">
              <a:spcBef>
                <a:spcPct val="0"/>
              </a:spcBef>
              <a:spcAft>
                <a:spcPct val="0"/>
              </a:spcAft>
            </a:pPr>
            <a:r>
              <a:rPr lang="en-US" sz="2000" dirty="0" smtClean="0">
                <a:solidFill>
                  <a:srgbClr val="00007D"/>
                </a:solidFill>
              </a:rPr>
              <a:t>Inside </a:t>
            </a:r>
            <a:r>
              <a:rPr lang="en-US" sz="2000" dirty="0">
                <a:solidFill>
                  <a:srgbClr val="00007D"/>
                </a:solidFill>
              </a:rPr>
              <a:t>Lane = </a:t>
            </a:r>
            <a:r>
              <a:rPr lang="en-US" sz="2000" dirty="0" smtClean="0">
                <a:solidFill>
                  <a:srgbClr val="00007D"/>
                </a:solidFill>
              </a:rPr>
              <a:t>80k truck 5 </a:t>
            </a:r>
            <a:r>
              <a:rPr lang="en-US" sz="2000" dirty="0">
                <a:solidFill>
                  <a:srgbClr val="00007D"/>
                </a:solidFill>
              </a:rPr>
              <a:t>days/week</a:t>
            </a:r>
          </a:p>
          <a:p>
            <a:pPr algn="ctr" eaLnBrk="0" fontAlgn="base" hangingPunct="0">
              <a:spcBef>
                <a:spcPct val="0"/>
              </a:spcBef>
              <a:spcAft>
                <a:spcPct val="0"/>
              </a:spcAft>
            </a:pPr>
            <a:r>
              <a:rPr lang="en-US" sz="2000" dirty="0" smtClean="0">
                <a:solidFill>
                  <a:srgbClr val="00007D"/>
                </a:solidFill>
              </a:rPr>
              <a:t>Outside </a:t>
            </a:r>
            <a:r>
              <a:rPr lang="en-US" sz="2000" dirty="0">
                <a:solidFill>
                  <a:srgbClr val="00007D"/>
                </a:solidFill>
              </a:rPr>
              <a:t>Lane = </a:t>
            </a:r>
            <a:r>
              <a:rPr lang="en-US" sz="2000" dirty="0" smtClean="0">
                <a:solidFill>
                  <a:srgbClr val="00007D"/>
                </a:solidFill>
              </a:rPr>
              <a:t>102k truck (pre-2007); </a:t>
            </a:r>
          </a:p>
          <a:p>
            <a:pPr algn="ctr" eaLnBrk="0" fontAlgn="base" hangingPunct="0">
              <a:spcBef>
                <a:spcPct val="0"/>
              </a:spcBef>
              <a:spcAft>
                <a:spcPct val="0"/>
              </a:spcAft>
            </a:pPr>
            <a:r>
              <a:rPr lang="en-US" sz="2000" dirty="0" smtClean="0">
                <a:solidFill>
                  <a:srgbClr val="00007D"/>
                </a:solidFill>
              </a:rPr>
              <a:t>no traffic since then</a:t>
            </a:r>
            <a:endParaRPr lang="en-US" sz="2000" dirty="0">
              <a:solidFill>
                <a:srgbClr val="00007D"/>
              </a:solidFill>
            </a:endParaRPr>
          </a:p>
          <a:p>
            <a:pPr algn="ctr" eaLnBrk="0" fontAlgn="base" hangingPunct="0">
              <a:spcBef>
                <a:spcPct val="0"/>
              </a:spcBef>
              <a:spcAft>
                <a:spcPct val="0"/>
              </a:spcAft>
            </a:pPr>
            <a:endParaRPr lang="en-US" sz="2000" dirty="0">
              <a:solidFill>
                <a:srgbClr val="00007D"/>
              </a:solidFill>
            </a:endParaRPr>
          </a:p>
        </p:txBody>
      </p:sp>
      <p:sp>
        <p:nvSpPr>
          <p:cNvPr id="8195" name="Text Box 3"/>
          <p:cNvSpPr txBox="1">
            <a:spLocks noChangeArrowheads="1"/>
          </p:cNvSpPr>
          <p:nvPr/>
        </p:nvSpPr>
        <p:spPr bwMode="auto">
          <a:xfrm>
            <a:off x="4724400" y="4599811"/>
            <a:ext cx="4267200" cy="1480127"/>
          </a:xfrm>
          <a:prstGeom prst="rect">
            <a:avLst/>
          </a:prstGeom>
          <a:noFill/>
          <a:ln w="12700">
            <a:noFill/>
            <a:miter lim="800000"/>
            <a:headEnd type="none" w="sm" len="sm"/>
            <a:tailEnd type="none" w="sm" len="sm"/>
          </a:ln>
          <a:effectLst/>
        </p:spPr>
        <p:txBody>
          <a:bodyPr wrap="square">
            <a:spAutoFit/>
          </a:bodyPr>
          <a:lstStyle/>
          <a:p>
            <a:pPr algn="ctr" eaLnBrk="0" fontAlgn="base" hangingPunct="0">
              <a:spcBef>
                <a:spcPct val="0"/>
              </a:spcBef>
              <a:spcAft>
                <a:spcPct val="0"/>
              </a:spcAft>
            </a:pPr>
            <a:r>
              <a:rPr lang="en-US" sz="2800" u="sng" dirty="0">
                <a:solidFill>
                  <a:srgbClr val="00007D"/>
                </a:solidFill>
              </a:rPr>
              <a:t>Mainline Traffic</a:t>
            </a:r>
          </a:p>
          <a:p>
            <a:pPr algn="ctr" eaLnBrk="0" fontAlgn="base" hangingPunct="0">
              <a:spcBef>
                <a:spcPct val="0"/>
              </a:spcBef>
              <a:spcAft>
                <a:spcPct val="0"/>
              </a:spcAft>
            </a:pPr>
            <a:r>
              <a:rPr lang="en-US" sz="2000" dirty="0">
                <a:solidFill>
                  <a:srgbClr val="00007D"/>
                </a:solidFill>
              </a:rPr>
              <a:t>I-94 WB Public Traffic </a:t>
            </a:r>
          </a:p>
          <a:p>
            <a:pPr algn="ctr" eaLnBrk="0" fontAlgn="base" hangingPunct="0">
              <a:spcBef>
                <a:spcPct val="0"/>
              </a:spcBef>
              <a:spcAft>
                <a:spcPct val="0"/>
              </a:spcAft>
            </a:pPr>
            <a:r>
              <a:rPr lang="en-US" sz="2000" dirty="0" smtClean="0">
                <a:solidFill>
                  <a:srgbClr val="00007D"/>
                </a:solidFill>
              </a:rPr>
              <a:t>28,200</a:t>
            </a:r>
            <a:r>
              <a:rPr lang="en-US" sz="1600" dirty="0" smtClean="0">
                <a:solidFill>
                  <a:srgbClr val="00007D"/>
                </a:solidFill>
              </a:rPr>
              <a:t> </a:t>
            </a:r>
            <a:r>
              <a:rPr lang="en-US" sz="2000" dirty="0" smtClean="0">
                <a:solidFill>
                  <a:srgbClr val="00007D"/>
                </a:solidFill>
              </a:rPr>
              <a:t>AADT </a:t>
            </a:r>
          </a:p>
          <a:p>
            <a:pPr algn="ctr" eaLnBrk="0" fontAlgn="base" hangingPunct="0">
              <a:spcBef>
                <a:spcPct val="0"/>
              </a:spcBef>
              <a:spcAft>
                <a:spcPct val="0"/>
              </a:spcAft>
            </a:pPr>
            <a:r>
              <a:rPr lang="en-US" sz="2000" dirty="0" smtClean="0">
                <a:solidFill>
                  <a:srgbClr val="00007D"/>
                </a:solidFill>
              </a:rPr>
              <a:t>12.1% Trucks</a:t>
            </a:r>
            <a:endParaRPr lang="en-US" sz="1600" dirty="0">
              <a:solidFill>
                <a:srgbClr val="00007D"/>
              </a:solidFill>
            </a:endParaRPr>
          </a:p>
        </p:txBody>
      </p:sp>
      <p:sp>
        <p:nvSpPr>
          <p:cNvPr id="8196" name="Rectangle 4"/>
          <p:cNvSpPr>
            <a:spLocks noChangeArrowheads="1"/>
          </p:cNvSpPr>
          <p:nvPr/>
        </p:nvSpPr>
        <p:spPr bwMode="auto">
          <a:xfrm>
            <a:off x="900115" y="387762"/>
            <a:ext cx="7481887" cy="1169988"/>
          </a:xfrm>
          <a:prstGeom prst="rect">
            <a:avLst/>
          </a:prstGeom>
          <a:noFill/>
          <a:ln w="9525">
            <a:noFill/>
            <a:miter lim="800000"/>
            <a:headEnd/>
            <a:tailEnd/>
          </a:ln>
          <a:effectLst/>
        </p:spPr>
        <p:txBody>
          <a:bodyPr lIns="90488" tIns="44450" rIns="90488" bIns="44450" anchor="ctr"/>
          <a:lstStyle/>
          <a:p>
            <a:pPr algn="ctr" eaLnBrk="0" fontAlgn="base" hangingPunct="0">
              <a:spcBef>
                <a:spcPct val="0"/>
              </a:spcBef>
              <a:spcAft>
                <a:spcPct val="0"/>
              </a:spcAft>
            </a:pPr>
            <a:r>
              <a:rPr lang="en-US" sz="4400" dirty="0">
                <a:solidFill>
                  <a:srgbClr val="00007D"/>
                </a:solidFill>
              </a:rPr>
              <a:t>MnROAD Traffic Loadings</a:t>
            </a:r>
          </a:p>
        </p:txBody>
      </p:sp>
      <p:graphicFrame>
        <p:nvGraphicFramePr>
          <p:cNvPr id="8198" name="Object 6"/>
          <p:cNvGraphicFramePr>
            <a:graphicFrameLocks noChangeAspect="1"/>
          </p:cNvGraphicFramePr>
          <p:nvPr/>
        </p:nvGraphicFramePr>
        <p:xfrm>
          <a:off x="5126038" y="1500776"/>
          <a:ext cx="3636962" cy="2863850"/>
        </p:xfrm>
        <a:graphic>
          <a:graphicData uri="http://schemas.openxmlformats.org/presentationml/2006/ole">
            <mc:AlternateContent xmlns:mc="http://schemas.openxmlformats.org/markup-compatibility/2006">
              <mc:Choice xmlns:v="urn:schemas-microsoft-com:vml" Requires="v">
                <p:oleObj spid="_x0000_s5137" name="CorelPhotoPaint.Image.8" r:id="rId3" imgW="27428571" imgH="18285714" progId="">
                  <p:embed/>
                </p:oleObj>
              </mc:Choice>
              <mc:Fallback>
                <p:oleObj name="CorelPhotoPaint.Image.8" r:id="rId3" imgW="27428571" imgH="18285714"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r="26469" b="10651"/>
                      <a:stretch>
                        <a:fillRect/>
                      </a:stretch>
                    </p:blipFill>
                    <p:spPr bwMode="auto">
                      <a:xfrm>
                        <a:off x="5126038" y="1500776"/>
                        <a:ext cx="3636962" cy="286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199" name="Picture 7" descr="R:\Pictures\MnROAD Pictures\Construction\2007 Construction\11-14-07\DSC0027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 y="1494784"/>
            <a:ext cx="3957796" cy="2869842"/>
          </a:xfrm>
          <a:prstGeom prst="rect">
            <a:avLst/>
          </a:prstGeom>
          <a:noFill/>
        </p:spPr>
      </p:pic>
    </p:spTree>
    <p:extLst>
      <p:ext uri="{BB962C8B-B14F-4D97-AF65-F5344CB8AC3E}">
        <p14:creationId xmlns:p14="http://schemas.microsoft.com/office/powerpoint/2010/main" val="3550021669"/>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2286000"/>
            <a:ext cx="21240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72237" y="2209800"/>
            <a:ext cx="2124075"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ell 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90925" y="1847850"/>
            <a:ext cx="2124075"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5800" y="5362575"/>
            <a:ext cx="2124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2400" y="152400"/>
            <a:ext cx="2895600" cy="2662267"/>
          </a:xfrm>
          <a:prstGeom prst="rect">
            <a:avLst/>
          </a:prstGeom>
        </p:spPr>
        <p:txBody>
          <a:bodyPr wrap="square">
            <a:spAutoFit/>
          </a:bodyPr>
          <a:lstStyle/>
          <a:p>
            <a:pPr>
              <a:spcBef>
                <a:spcPts val="600"/>
              </a:spcBef>
            </a:pPr>
            <a:r>
              <a:rPr lang="en-US" b="1" dirty="0">
                <a:solidFill>
                  <a:prstClr val="black"/>
                </a:solidFill>
                <a:latin typeface="Garamond" pitchFamily="18" charset="0"/>
              </a:rPr>
              <a:t>Conventional Diamond Grind </a:t>
            </a:r>
            <a:endParaRPr lang="en-US" dirty="0">
              <a:solidFill>
                <a:prstClr val="black"/>
              </a:solidFill>
              <a:latin typeface="Garamond" pitchFamily="18" charset="0"/>
            </a:endParaRPr>
          </a:p>
          <a:p>
            <a:pPr>
              <a:spcBef>
                <a:spcPts val="600"/>
              </a:spcBef>
            </a:pPr>
            <a:r>
              <a:rPr lang="en-US" dirty="0">
                <a:solidFill>
                  <a:prstClr val="black"/>
                </a:solidFill>
                <a:latin typeface="Garamond" pitchFamily="18" charset="0"/>
              </a:rPr>
              <a:t> </a:t>
            </a:r>
            <a:r>
              <a:rPr lang="en-US" dirty="0" smtClean="0">
                <a:solidFill>
                  <a:prstClr val="black"/>
                </a:solidFill>
                <a:latin typeface="Garamond" pitchFamily="18" charset="0"/>
              </a:rPr>
              <a:t>Cells </a:t>
            </a:r>
            <a:r>
              <a:rPr lang="en-US" dirty="0">
                <a:solidFill>
                  <a:prstClr val="black"/>
                </a:solidFill>
                <a:latin typeface="Garamond" pitchFamily="18" charset="0"/>
              </a:rPr>
              <a:t>5, 8, 37 (TS3) and 71 (Passing</a:t>
            </a:r>
            <a:r>
              <a:rPr lang="en-US" dirty="0" smtClean="0">
                <a:solidFill>
                  <a:prstClr val="black"/>
                </a:solidFill>
                <a:latin typeface="Garamond" pitchFamily="18" charset="0"/>
              </a:rPr>
              <a:t>)</a:t>
            </a:r>
          </a:p>
          <a:p>
            <a:pPr marL="285750" indent="-285750">
              <a:buFont typeface="Arial" pitchFamily="34" charset="0"/>
              <a:buChar char="•"/>
            </a:pPr>
            <a:r>
              <a:rPr lang="en-US" dirty="0" smtClean="0">
                <a:solidFill>
                  <a:prstClr val="black"/>
                </a:solidFill>
                <a:latin typeface="Garamond" pitchFamily="18" charset="0"/>
              </a:rPr>
              <a:t>Groove Width – 3.75 mm</a:t>
            </a:r>
          </a:p>
          <a:p>
            <a:pPr marL="285750" indent="-285750">
              <a:buFont typeface="Arial" pitchFamily="34" charset="0"/>
              <a:buChar char="•"/>
            </a:pPr>
            <a:r>
              <a:rPr lang="en-US" dirty="0" smtClean="0">
                <a:solidFill>
                  <a:prstClr val="black"/>
                </a:solidFill>
                <a:latin typeface="Garamond" pitchFamily="18" charset="0"/>
              </a:rPr>
              <a:t>Groove Depth – 1.2 mm</a:t>
            </a:r>
          </a:p>
          <a:p>
            <a:pPr marL="285750" indent="-285750">
              <a:buFont typeface="Arial" pitchFamily="34" charset="0"/>
              <a:buChar char="•"/>
            </a:pPr>
            <a:r>
              <a:rPr lang="en-US" dirty="0" smtClean="0">
                <a:solidFill>
                  <a:prstClr val="black"/>
                </a:solidFill>
                <a:latin typeface="Garamond" pitchFamily="18" charset="0"/>
              </a:rPr>
              <a:t>Asperity Interval – 6</a:t>
            </a:r>
          </a:p>
          <a:p>
            <a:pPr marL="285750" indent="-285750">
              <a:buFont typeface="Arial" pitchFamily="34" charset="0"/>
              <a:buChar char="•"/>
            </a:pP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9" name="Rectangle 8"/>
          <p:cNvSpPr/>
          <p:nvPr/>
        </p:nvSpPr>
        <p:spPr>
          <a:xfrm>
            <a:off x="6172200" y="152400"/>
            <a:ext cx="3657600" cy="2662267"/>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Innovative Diamond Grind</a:t>
            </a:r>
          </a:p>
          <a:p>
            <a:pPr>
              <a:spcBef>
                <a:spcPts val="600"/>
              </a:spcBef>
            </a:pPr>
            <a:r>
              <a:rPr lang="en-US" dirty="0" smtClean="0">
                <a:solidFill>
                  <a:prstClr val="black"/>
                </a:solidFill>
                <a:latin typeface="Garamond" pitchFamily="18" charset="0"/>
              </a:rPr>
              <a:t>Cells 7 and 37 (TS1 and 2)</a:t>
            </a:r>
          </a:p>
          <a:p>
            <a:pPr marL="285750" indent="-285750">
              <a:buFont typeface="Arial" pitchFamily="34" charset="0"/>
              <a:buChar char="•"/>
            </a:pPr>
            <a:r>
              <a:rPr lang="en-US" dirty="0" smtClean="0">
                <a:solidFill>
                  <a:prstClr val="black"/>
                </a:solidFill>
                <a:latin typeface="Garamond" pitchFamily="18" charset="0"/>
              </a:rPr>
              <a:t>Groove Width – 3.75 mm</a:t>
            </a:r>
          </a:p>
          <a:p>
            <a:pPr marL="285750" indent="-285750">
              <a:buFont typeface="Arial" pitchFamily="34" charset="0"/>
              <a:buChar char="•"/>
            </a:pPr>
            <a:r>
              <a:rPr lang="en-US" dirty="0" smtClean="0">
                <a:solidFill>
                  <a:prstClr val="black"/>
                </a:solidFill>
                <a:latin typeface="Garamond" pitchFamily="18" charset="0"/>
              </a:rPr>
              <a:t>Groove Depth – 1.25 mm</a:t>
            </a:r>
          </a:p>
          <a:p>
            <a:pPr marL="285750" indent="-285750">
              <a:buFont typeface="Arial" pitchFamily="34" charset="0"/>
              <a:buChar char="•"/>
            </a:pPr>
            <a:r>
              <a:rPr lang="en-US" dirty="0" smtClean="0">
                <a:solidFill>
                  <a:prstClr val="black"/>
                </a:solidFill>
                <a:latin typeface="Garamond" pitchFamily="18" charset="0"/>
              </a:rPr>
              <a:t>Asperity Interval – 12.5</a:t>
            </a:r>
          </a:p>
          <a:p>
            <a:pPr marL="285750" indent="-285750">
              <a:buFont typeface="Arial" pitchFamily="34" charset="0"/>
              <a:buChar char="•"/>
            </a:pPr>
            <a:r>
              <a:rPr lang="en-US" dirty="0" smtClean="0">
                <a:solidFill>
                  <a:prstClr val="black"/>
                </a:solidFill>
                <a:latin typeface="Garamond" pitchFamily="18" charset="0"/>
              </a:rPr>
              <a:t>TS1 – 1 Pass</a:t>
            </a:r>
          </a:p>
          <a:p>
            <a:pPr marL="285750" indent="-285750">
              <a:buFont typeface="Arial" pitchFamily="34" charset="0"/>
              <a:buChar char="•"/>
            </a:pPr>
            <a:r>
              <a:rPr lang="en-US" dirty="0" smtClean="0">
                <a:solidFill>
                  <a:prstClr val="black"/>
                </a:solidFill>
                <a:latin typeface="Garamond" pitchFamily="18" charset="0"/>
              </a:rPr>
              <a:t>TS2 – 2 Pass</a:t>
            </a:r>
          </a:p>
          <a:p>
            <a:pPr marL="285750" indent="-285750">
              <a:buFont typeface="Arial" pitchFamily="34" charset="0"/>
              <a:buChar char="•"/>
            </a:pP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10" name="Rectangle 9"/>
          <p:cNvSpPr/>
          <p:nvPr/>
        </p:nvSpPr>
        <p:spPr>
          <a:xfrm>
            <a:off x="3241675" y="177731"/>
            <a:ext cx="3006725" cy="2108269"/>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Ultimate Diamond Grind</a:t>
            </a:r>
            <a:endParaRPr lang="en-US" dirty="0">
              <a:solidFill>
                <a:prstClr val="black"/>
              </a:solidFill>
              <a:latin typeface="Garamond" pitchFamily="18" charset="0"/>
            </a:endParaRPr>
          </a:p>
          <a:p>
            <a:pPr>
              <a:spcBef>
                <a:spcPts val="600"/>
              </a:spcBef>
            </a:pPr>
            <a:r>
              <a:rPr lang="en-US" dirty="0">
                <a:solidFill>
                  <a:prstClr val="black"/>
                </a:solidFill>
                <a:latin typeface="Garamond" pitchFamily="18" charset="0"/>
              </a:rPr>
              <a:t> </a:t>
            </a:r>
            <a:r>
              <a:rPr lang="en-US" dirty="0" smtClean="0">
                <a:solidFill>
                  <a:prstClr val="black"/>
                </a:solidFill>
                <a:latin typeface="Garamond" pitchFamily="18" charset="0"/>
              </a:rPr>
              <a:t>Cell 9</a:t>
            </a:r>
          </a:p>
          <a:p>
            <a:pPr marL="285750" indent="-285750">
              <a:buFont typeface="Arial" pitchFamily="34" charset="0"/>
              <a:buChar char="•"/>
            </a:pPr>
            <a:r>
              <a:rPr lang="en-US" dirty="0" smtClean="0">
                <a:solidFill>
                  <a:prstClr val="black"/>
                </a:solidFill>
                <a:latin typeface="Garamond" pitchFamily="18" charset="0"/>
              </a:rPr>
              <a:t>Groove Width – 3.75 mm</a:t>
            </a:r>
          </a:p>
          <a:p>
            <a:pPr marL="285750" indent="-285750">
              <a:buFont typeface="Arial" pitchFamily="34" charset="0"/>
              <a:buChar char="•"/>
            </a:pPr>
            <a:r>
              <a:rPr lang="en-US" dirty="0" smtClean="0">
                <a:solidFill>
                  <a:prstClr val="black"/>
                </a:solidFill>
                <a:latin typeface="Garamond" pitchFamily="18" charset="0"/>
              </a:rPr>
              <a:t>Groove Depth – 8 mm</a:t>
            </a:r>
          </a:p>
          <a:p>
            <a:pPr marL="285750" indent="-285750">
              <a:buFont typeface="Arial" pitchFamily="34" charset="0"/>
              <a:buChar char="•"/>
            </a:pPr>
            <a:r>
              <a:rPr lang="en-US" dirty="0" smtClean="0">
                <a:solidFill>
                  <a:prstClr val="black"/>
                </a:solidFill>
                <a:latin typeface="Garamond" pitchFamily="18" charset="0"/>
              </a:rPr>
              <a:t>Asperity Interval – 15</a:t>
            </a:r>
          </a:p>
          <a:p>
            <a:pPr marL="285750" indent="-285750">
              <a:buFont typeface="Arial" pitchFamily="34" charset="0"/>
              <a:buChar char="•"/>
            </a:pP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14" name="Rectangle 13"/>
          <p:cNvSpPr/>
          <p:nvPr/>
        </p:nvSpPr>
        <p:spPr>
          <a:xfrm>
            <a:off x="304800" y="3505200"/>
            <a:ext cx="3657600" cy="2385268"/>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2010 Ultimate Diamond Grind</a:t>
            </a:r>
          </a:p>
          <a:p>
            <a:pPr>
              <a:spcBef>
                <a:spcPts val="600"/>
              </a:spcBef>
            </a:pPr>
            <a:r>
              <a:rPr lang="en-US" dirty="0" smtClean="0">
                <a:solidFill>
                  <a:prstClr val="black"/>
                </a:solidFill>
                <a:latin typeface="Garamond" pitchFamily="18" charset="0"/>
              </a:rPr>
              <a:t>Cells 37 (TS5) and 71 (Driving). Replicate of I-35 Duluth Grind</a:t>
            </a:r>
          </a:p>
          <a:p>
            <a:pPr marL="285750" indent="-285750">
              <a:buFont typeface="Arial" pitchFamily="34" charset="0"/>
              <a:buChar char="•"/>
            </a:pPr>
            <a:r>
              <a:rPr lang="en-US" dirty="0" smtClean="0">
                <a:solidFill>
                  <a:prstClr val="black"/>
                </a:solidFill>
                <a:latin typeface="Garamond" pitchFamily="18" charset="0"/>
              </a:rPr>
              <a:t>Groove Width – 3.75 mm</a:t>
            </a:r>
          </a:p>
          <a:p>
            <a:pPr marL="285750" indent="-285750">
              <a:buFont typeface="Arial" pitchFamily="34" charset="0"/>
              <a:buChar char="•"/>
            </a:pPr>
            <a:r>
              <a:rPr lang="en-US" dirty="0" smtClean="0">
                <a:solidFill>
                  <a:prstClr val="black"/>
                </a:solidFill>
                <a:latin typeface="Garamond" pitchFamily="18" charset="0"/>
              </a:rPr>
              <a:t>Groove Depth – 8 mm</a:t>
            </a:r>
          </a:p>
          <a:p>
            <a:pPr marL="285750" indent="-285750">
              <a:buFont typeface="Arial" pitchFamily="34" charset="0"/>
              <a:buChar char="•"/>
            </a:pPr>
            <a:r>
              <a:rPr lang="en-US" dirty="0" smtClean="0">
                <a:solidFill>
                  <a:prstClr val="black"/>
                </a:solidFill>
                <a:latin typeface="Garamond" pitchFamily="18" charset="0"/>
              </a:rPr>
              <a:t>Asperity Interval – 15</a:t>
            </a:r>
          </a:p>
          <a:p>
            <a:pPr marL="285750" indent="-285750">
              <a:buFont typeface="Arial" pitchFamily="34" charset="0"/>
              <a:buChar char="•"/>
            </a:pP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8" name="Rectangle 7"/>
          <p:cNvSpPr/>
          <p:nvPr/>
        </p:nvSpPr>
        <p:spPr>
          <a:xfrm>
            <a:off x="76200" y="152400"/>
            <a:ext cx="29718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p:nvSpPr>
        <p:spPr>
          <a:xfrm>
            <a:off x="6096000" y="152400"/>
            <a:ext cx="29718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ectangle 20"/>
          <p:cNvSpPr/>
          <p:nvPr/>
        </p:nvSpPr>
        <p:spPr>
          <a:xfrm>
            <a:off x="3124200" y="152400"/>
            <a:ext cx="28956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Rectangle 21"/>
          <p:cNvSpPr/>
          <p:nvPr/>
        </p:nvSpPr>
        <p:spPr>
          <a:xfrm>
            <a:off x="76198" y="3429000"/>
            <a:ext cx="3657601" cy="3352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5"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765925" y="4191000"/>
            <a:ext cx="2124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3962400" y="3489335"/>
            <a:ext cx="5715000" cy="3216265"/>
          </a:xfrm>
          <a:prstGeom prst="rect">
            <a:avLst/>
          </a:prstGeom>
        </p:spPr>
        <p:txBody>
          <a:bodyPr wrap="square" numCol="1">
            <a:spAutoFit/>
          </a:bodyPr>
          <a:lstStyle/>
          <a:p>
            <a:pPr>
              <a:spcBef>
                <a:spcPts val="600"/>
              </a:spcBef>
            </a:pPr>
            <a:r>
              <a:rPr lang="en-US" b="1" dirty="0" smtClean="0">
                <a:solidFill>
                  <a:prstClr val="black"/>
                </a:solidFill>
                <a:latin typeface="Garamond" pitchFamily="18" charset="0"/>
              </a:rPr>
              <a:t>Transverse Broom Drag</a:t>
            </a:r>
          </a:p>
          <a:p>
            <a:pPr>
              <a:spcBef>
                <a:spcPts val="600"/>
              </a:spcBef>
            </a:pPr>
            <a:r>
              <a:rPr lang="en-US" dirty="0" smtClean="0">
                <a:solidFill>
                  <a:prstClr val="black"/>
                </a:solidFill>
                <a:latin typeface="Garamond" pitchFamily="18" charset="0"/>
              </a:rPr>
              <a:t>Cell 5, Cell 53</a:t>
            </a:r>
          </a:p>
          <a:p>
            <a:r>
              <a:rPr lang="en-US" dirty="0" smtClean="0">
                <a:solidFill>
                  <a:prstClr val="black"/>
                </a:solidFill>
                <a:latin typeface="Garamond" pitchFamily="18" charset="0"/>
              </a:rPr>
              <a:t>Inside</a:t>
            </a:r>
            <a:endParaRPr lang="en-US" dirty="0">
              <a:solidFill>
                <a:prstClr val="black"/>
              </a:solidFill>
              <a:latin typeface="Garamond" pitchFamily="18" charset="0"/>
            </a:endParaRPr>
          </a:p>
          <a:p>
            <a:pPr marL="285750" indent="-285750">
              <a:buFont typeface="Arial" pitchFamily="34" charset="0"/>
              <a:buChar char="•"/>
            </a:pPr>
            <a:r>
              <a:rPr lang="en-US" dirty="0">
                <a:solidFill>
                  <a:prstClr val="black"/>
                </a:solidFill>
                <a:latin typeface="Garamond" pitchFamily="18" charset="0"/>
              </a:rPr>
              <a:t>Groove Width – 2 mm</a:t>
            </a:r>
          </a:p>
          <a:p>
            <a:pPr marL="285750" indent="-285750">
              <a:buFont typeface="Arial" pitchFamily="34" charset="0"/>
              <a:buChar char="•"/>
            </a:pPr>
            <a:r>
              <a:rPr lang="en-US" dirty="0">
                <a:solidFill>
                  <a:prstClr val="black"/>
                </a:solidFill>
                <a:latin typeface="Garamond" pitchFamily="18" charset="0"/>
              </a:rPr>
              <a:t>Groove Depth – 1 mm</a:t>
            </a:r>
          </a:p>
          <a:p>
            <a:pPr marL="285750" indent="-285750">
              <a:buFont typeface="Arial" pitchFamily="34" charset="0"/>
              <a:buChar char="•"/>
            </a:pPr>
            <a:r>
              <a:rPr lang="en-US" dirty="0">
                <a:solidFill>
                  <a:prstClr val="black"/>
                </a:solidFill>
                <a:latin typeface="Garamond" pitchFamily="18" charset="0"/>
              </a:rPr>
              <a:t>Asperity Interval – 2</a:t>
            </a:r>
          </a:p>
          <a:p>
            <a:r>
              <a:rPr lang="en-US" dirty="0">
                <a:solidFill>
                  <a:prstClr val="black"/>
                </a:solidFill>
                <a:latin typeface="Garamond" pitchFamily="18" charset="0"/>
              </a:rPr>
              <a:t> </a:t>
            </a:r>
            <a:r>
              <a:rPr lang="en-US" dirty="0" smtClean="0">
                <a:solidFill>
                  <a:prstClr val="black"/>
                </a:solidFill>
                <a:latin typeface="Garamond" pitchFamily="18" charset="0"/>
              </a:rPr>
              <a:t>Outside</a:t>
            </a:r>
            <a:endParaRPr lang="en-US" dirty="0">
              <a:solidFill>
                <a:prstClr val="black"/>
              </a:solidFill>
              <a:latin typeface="Garamond" pitchFamily="18" charset="0"/>
            </a:endParaRPr>
          </a:p>
          <a:p>
            <a:pPr marL="285750" indent="-285750">
              <a:buFont typeface="Arial" pitchFamily="34" charset="0"/>
              <a:buChar char="•"/>
            </a:pPr>
            <a:r>
              <a:rPr lang="en-US" dirty="0">
                <a:solidFill>
                  <a:prstClr val="black"/>
                </a:solidFill>
                <a:latin typeface="Garamond" pitchFamily="18" charset="0"/>
              </a:rPr>
              <a:t>Groove Width – 3 mm</a:t>
            </a:r>
          </a:p>
          <a:p>
            <a:pPr marL="285750" indent="-285750">
              <a:buFont typeface="Arial" pitchFamily="34" charset="0"/>
              <a:buChar char="•"/>
            </a:pPr>
            <a:r>
              <a:rPr lang="en-US" dirty="0">
                <a:solidFill>
                  <a:prstClr val="black"/>
                </a:solidFill>
                <a:latin typeface="Garamond" pitchFamily="18" charset="0"/>
              </a:rPr>
              <a:t>Groove Depth – 1.5 mm</a:t>
            </a:r>
          </a:p>
          <a:p>
            <a:pPr marL="285750" indent="-285750">
              <a:buFont typeface="Arial" pitchFamily="34" charset="0"/>
              <a:buChar char="•"/>
            </a:pPr>
            <a:r>
              <a:rPr lang="en-US" dirty="0">
                <a:solidFill>
                  <a:prstClr val="black"/>
                </a:solidFill>
                <a:latin typeface="Garamond" pitchFamily="18" charset="0"/>
              </a:rPr>
              <a:t>Asperity Interval – 2</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17" name="Rectangle 16"/>
          <p:cNvSpPr/>
          <p:nvPr/>
        </p:nvSpPr>
        <p:spPr>
          <a:xfrm>
            <a:off x="3810000" y="3429000"/>
            <a:ext cx="5257800" cy="3352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944741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25" y="226835"/>
            <a:ext cx="2682875"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Exposed Aggregate</a:t>
            </a:r>
            <a:endParaRPr lang="en-US" dirty="0">
              <a:solidFill>
                <a:prstClr val="black"/>
              </a:solidFill>
              <a:latin typeface="Garamond" pitchFamily="18" charset="0"/>
            </a:endParaRPr>
          </a:p>
          <a:p>
            <a:pPr>
              <a:spcBef>
                <a:spcPts val="600"/>
              </a:spcBef>
            </a:pPr>
            <a:r>
              <a:rPr lang="en-US" dirty="0" smtClean="0">
                <a:solidFill>
                  <a:prstClr val="black"/>
                </a:solidFill>
                <a:latin typeface="Garamond" pitchFamily="18" charset="0"/>
              </a:rPr>
              <a:t>Cell 72</a:t>
            </a:r>
          </a:p>
          <a:p>
            <a:pPr marL="285750" indent="-285750">
              <a:buFont typeface="Arial" pitchFamily="34" charset="0"/>
              <a:buChar char="•"/>
            </a:pPr>
            <a:r>
              <a:rPr lang="en-US" dirty="0">
                <a:solidFill>
                  <a:prstClr val="black"/>
                </a:solidFill>
                <a:latin typeface="Garamond" pitchFamily="18" charset="0"/>
              </a:rPr>
              <a:t>Groove Width – 4 mm</a:t>
            </a:r>
          </a:p>
          <a:p>
            <a:pPr marL="285750" indent="-285750">
              <a:buFont typeface="Arial" pitchFamily="34" charset="0"/>
              <a:buChar char="•"/>
            </a:pPr>
            <a:r>
              <a:rPr lang="en-US" dirty="0">
                <a:solidFill>
                  <a:prstClr val="black"/>
                </a:solidFill>
                <a:latin typeface="Garamond" pitchFamily="18" charset="0"/>
              </a:rPr>
              <a:t>Groove Depth – 2 mm</a:t>
            </a:r>
          </a:p>
          <a:p>
            <a:pPr marL="285750" indent="-285750">
              <a:buFont typeface="Arial" pitchFamily="34" charset="0"/>
              <a:buChar char="•"/>
            </a:pPr>
            <a:r>
              <a:rPr lang="en-US" dirty="0">
                <a:solidFill>
                  <a:prstClr val="black"/>
                </a:solidFill>
                <a:latin typeface="Garamond" pitchFamily="18" charset="0"/>
              </a:rPr>
              <a:t>Asperity Interval – 8mm</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10" name="Rectangle 9"/>
          <p:cNvSpPr/>
          <p:nvPr/>
        </p:nvSpPr>
        <p:spPr>
          <a:xfrm>
            <a:off x="3505200" y="211028"/>
            <a:ext cx="20574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Pervious Concrete</a:t>
            </a:r>
            <a:endParaRPr lang="en-US" dirty="0">
              <a:solidFill>
                <a:prstClr val="black"/>
              </a:solidFill>
              <a:latin typeface="Garamond" pitchFamily="18" charset="0"/>
            </a:endParaRPr>
          </a:p>
          <a:p>
            <a:pPr>
              <a:spcBef>
                <a:spcPts val="600"/>
              </a:spcBef>
            </a:pPr>
            <a:r>
              <a:rPr lang="en-US" dirty="0">
                <a:solidFill>
                  <a:prstClr val="black"/>
                </a:solidFill>
                <a:latin typeface="Garamond" pitchFamily="18" charset="0"/>
              </a:rPr>
              <a:t> </a:t>
            </a:r>
            <a:r>
              <a:rPr lang="en-US" dirty="0" smtClean="0">
                <a:solidFill>
                  <a:prstClr val="black"/>
                </a:solidFill>
                <a:latin typeface="Garamond" pitchFamily="18" charset="0"/>
              </a:rPr>
              <a:t>Cell 64, 85 and 89</a:t>
            </a:r>
          </a:p>
          <a:p>
            <a:pPr marL="285750" indent="-285750">
              <a:buFont typeface="Arial" pitchFamily="34" charset="0"/>
              <a:buChar char="•"/>
            </a:pPr>
            <a:r>
              <a:rPr lang="en-US" dirty="0">
                <a:solidFill>
                  <a:prstClr val="black"/>
                </a:solidFill>
                <a:latin typeface="Garamond" pitchFamily="18" charset="0"/>
              </a:rPr>
              <a:t>Used CA-70 with 18 to 21 percent porosity.</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8" name="Rectangle 7"/>
          <p:cNvSpPr/>
          <p:nvPr/>
        </p:nvSpPr>
        <p:spPr>
          <a:xfrm>
            <a:off x="228600" y="152400"/>
            <a:ext cx="27432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ectangle 20"/>
          <p:cNvSpPr/>
          <p:nvPr/>
        </p:nvSpPr>
        <p:spPr>
          <a:xfrm>
            <a:off x="3200400" y="165100"/>
            <a:ext cx="27432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prstClr val="black"/>
              </a:solidFill>
            </a:endParaRPr>
          </a:p>
        </p:txBody>
      </p:sp>
      <p:pic>
        <p:nvPicPr>
          <p:cNvPr id="6145"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93725" y="1857375"/>
            <a:ext cx="207327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81400" y="1752600"/>
            <a:ext cx="20955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6172200" y="152400"/>
            <a:ext cx="27432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p:nvSpPr>
        <p:spPr>
          <a:xfrm>
            <a:off x="6472237" y="152400"/>
            <a:ext cx="20574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Pervious Overlay</a:t>
            </a:r>
            <a:endParaRPr lang="en-US" dirty="0">
              <a:solidFill>
                <a:prstClr val="black"/>
              </a:solidFill>
              <a:latin typeface="Garamond" pitchFamily="18" charset="0"/>
            </a:endParaRPr>
          </a:p>
          <a:p>
            <a:pPr>
              <a:spcBef>
                <a:spcPts val="600"/>
              </a:spcBef>
            </a:pPr>
            <a:r>
              <a:rPr lang="en-US" dirty="0">
                <a:solidFill>
                  <a:prstClr val="black"/>
                </a:solidFill>
                <a:latin typeface="Garamond" pitchFamily="18" charset="0"/>
              </a:rPr>
              <a:t> </a:t>
            </a:r>
            <a:r>
              <a:rPr lang="en-US" dirty="0" smtClean="0">
                <a:solidFill>
                  <a:prstClr val="black"/>
                </a:solidFill>
                <a:latin typeface="Garamond" pitchFamily="18" charset="0"/>
              </a:rPr>
              <a:t>Cell 39</a:t>
            </a:r>
          </a:p>
          <a:p>
            <a:pPr marL="285750" indent="-285750">
              <a:buFont typeface="Arial" pitchFamily="34" charset="0"/>
              <a:buChar char="•"/>
            </a:pPr>
            <a:r>
              <a:rPr lang="en-US" dirty="0">
                <a:solidFill>
                  <a:prstClr val="black"/>
                </a:solidFill>
                <a:latin typeface="Garamond" pitchFamily="18" charset="0"/>
              </a:rPr>
              <a:t>Used CA-70 with 18 to 21 percent </a:t>
            </a:r>
            <a:r>
              <a:rPr lang="en-US" dirty="0" smtClean="0">
                <a:solidFill>
                  <a:prstClr val="black"/>
                </a:solidFill>
                <a:latin typeface="Garamond" pitchFamily="18" charset="0"/>
              </a:rPr>
              <a:t>porosity + Fibers</a:t>
            </a:r>
          </a:p>
          <a:p>
            <a:endParaRPr lang="en-US" dirty="0">
              <a:solidFill>
                <a:prstClr val="black"/>
              </a:solidFill>
              <a:latin typeface="Garamond" pitchFamily="18" charset="0"/>
            </a:endParaRPr>
          </a:p>
        </p:txBody>
      </p:sp>
      <p:sp>
        <p:nvSpPr>
          <p:cNvPr id="3"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prstClr val="black"/>
              </a:solidFill>
            </a:endParaRPr>
          </a:p>
        </p:txBody>
      </p:sp>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486525" y="1676400"/>
            <a:ext cx="1971675" cy="16002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971800" y="3509933"/>
            <a:ext cx="32004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Longitudinal Turf Drag</a:t>
            </a:r>
          </a:p>
          <a:p>
            <a:pPr>
              <a:spcBef>
                <a:spcPts val="600"/>
              </a:spcBef>
            </a:pPr>
            <a:r>
              <a:rPr lang="en-US" dirty="0" smtClean="0">
                <a:solidFill>
                  <a:prstClr val="black"/>
                </a:solidFill>
                <a:latin typeface="Garamond" pitchFamily="18" charset="0"/>
                <a:ea typeface="Calibri"/>
                <a:cs typeface="Times New Roman"/>
              </a:rPr>
              <a:t>Cells 13, 32, 52, 54, 60, 61,62, 63</a:t>
            </a:r>
          </a:p>
          <a:p>
            <a:pPr marL="285750" indent="-285750">
              <a:buFont typeface="Arial" pitchFamily="34" charset="0"/>
              <a:buChar char="•"/>
            </a:pPr>
            <a:r>
              <a:rPr lang="en-US" dirty="0">
                <a:solidFill>
                  <a:prstClr val="black"/>
                </a:solidFill>
                <a:latin typeface="Garamond" pitchFamily="18" charset="0"/>
              </a:rPr>
              <a:t>Groove Width – 2 mm</a:t>
            </a:r>
          </a:p>
          <a:p>
            <a:pPr marL="285750" indent="-285750">
              <a:buFont typeface="Arial" pitchFamily="34" charset="0"/>
              <a:buChar char="•"/>
            </a:pPr>
            <a:r>
              <a:rPr lang="en-US" dirty="0">
                <a:solidFill>
                  <a:prstClr val="black"/>
                </a:solidFill>
                <a:latin typeface="Garamond" pitchFamily="18" charset="0"/>
              </a:rPr>
              <a:t>Groove Depth – 1 mm</a:t>
            </a:r>
          </a:p>
          <a:p>
            <a:pPr marL="285750" indent="-285750">
              <a:buFont typeface="Arial" pitchFamily="34" charset="0"/>
              <a:buChar char="•"/>
            </a:pPr>
            <a:r>
              <a:rPr lang="en-US" dirty="0">
                <a:solidFill>
                  <a:prstClr val="black"/>
                </a:solidFill>
                <a:latin typeface="Garamond" pitchFamily="18" charset="0"/>
              </a:rPr>
              <a:t>Asperity Interval – </a:t>
            </a:r>
            <a:r>
              <a:rPr lang="en-US" dirty="0">
                <a:solidFill>
                  <a:prstClr val="black"/>
                </a:solidFill>
              </a:rPr>
              <a:t>2</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17" name="Rectangle 16"/>
          <p:cNvSpPr/>
          <p:nvPr/>
        </p:nvSpPr>
        <p:spPr>
          <a:xfrm>
            <a:off x="2971800" y="3500327"/>
            <a:ext cx="3124200" cy="32100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2" name="Picture 2" descr="Tur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81400" y="5105400"/>
            <a:ext cx="2057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152400" y="3509933"/>
            <a:ext cx="36576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Longitudinal Broom Drag</a:t>
            </a:r>
          </a:p>
          <a:p>
            <a:pPr>
              <a:spcBef>
                <a:spcPts val="600"/>
              </a:spcBef>
            </a:pPr>
            <a:r>
              <a:rPr lang="en-US" dirty="0" smtClean="0">
                <a:solidFill>
                  <a:prstClr val="black"/>
                </a:solidFill>
                <a:latin typeface="Garamond" pitchFamily="18" charset="0"/>
              </a:rPr>
              <a:t>Cell 14</a:t>
            </a:r>
          </a:p>
          <a:p>
            <a:pPr marL="285750" indent="-285750">
              <a:buFont typeface="Arial" pitchFamily="34" charset="0"/>
              <a:buChar char="•"/>
            </a:pPr>
            <a:r>
              <a:rPr lang="en-US" dirty="0">
                <a:solidFill>
                  <a:prstClr val="black"/>
                </a:solidFill>
                <a:latin typeface="Garamond" pitchFamily="18" charset="0"/>
              </a:rPr>
              <a:t>Groove Width – 2 mm</a:t>
            </a:r>
          </a:p>
          <a:p>
            <a:pPr marL="285750" indent="-285750">
              <a:buFont typeface="Arial" pitchFamily="34" charset="0"/>
              <a:buChar char="•"/>
            </a:pPr>
            <a:r>
              <a:rPr lang="en-US" dirty="0">
                <a:solidFill>
                  <a:prstClr val="black"/>
                </a:solidFill>
                <a:latin typeface="Garamond" pitchFamily="18" charset="0"/>
              </a:rPr>
              <a:t>Groove Depth – 1 mm</a:t>
            </a:r>
          </a:p>
          <a:p>
            <a:pPr marL="285750" indent="-285750">
              <a:buFont typeface="Arial" pitchFamily="34" charset="0"/>
              <a:buChar char="•"/>
            </a:pPr>
            <a:r>
              <a:rPr lang="en-US" dirty="0">
                <a:solidFill>
                  <a:prstClr val="black"/>
                </a:solidFill>
                <a:latin typeface="Garamond" pitchFamily="18" charset="0"/>
              </a:rPr>
              <a:t>Asperity Interval – 2</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24" name="Rectangle 23"/>
          <p:cNvSpPr/>
          <p:nvPr/>
        </p:nvSpPr>
        <p:spPr>
          <a:xfrm>
            <a:off x="76200" y="3505200"/>
            <a:ext cx="27813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5" name="Picture 4"/>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95300" y="5029200"/>
            <a:ext cx="209550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p:nvPr/>
        </p:nvSpPr>
        <p:spPr>
          <a:xfrm>
            <a:off x="6324600" y="3509933"/>
            <a:ext cx="2743200" cy="2108269"/>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Transverse Tine</a:t>
            </a:r>
            <a:endParaRPr lang="en-US" dirty="0">
              <a:solidFill>
                <a:prstClr val="black"/>
              </a:solidFill>
              <a:latin typeface="Garamond" pitchFamily="18" charset="0"/>
            </a:endParaRPr>
          </a:p>
          <a:p>
            <a:pPr>
              <a:spcBef>
                <a:spcPts val="600"/>
              </a:spcBef>
            </a:pPr>
            <a:r>
              <a:rPr lang="en-US" dirty="0" smtClean="0">
                <a:solidFill>
                  <a:prstClr val="black"/>
                </a:solidFill>
                <a:latin typeface="Garamond" pitchFamily="18" charset="0"/>
              </a:rPr>
              <a:t>Cells </a:t>
            </a:r>
            <a:r>
              <a:rPr lang="en-US" dirty="0">
                <a:solidFill>
                  <a:prstClr val="black"/>
                </a:solidFill>
                <a:latin typeface="Garamond" pitchFamily="18" charset="0"/>
              </a:rPr>
              <a:t>12, 36, 37 (TS4 and Inside), 38, 40 and </a:t>
            </a:r>
            <a:r>
              <a:rPr lang="en-US" dirty="0" smtClean="0">
                <a:solidFill>
                  <a:prstClr val="black"/>
                </a:solidFill>
                <a:latin typeface="Garamond" pitchFamily="18" charset="0"/>
              </a:rPr>
              <a:t>96</a:t>
            </a:r>
          </a:p>
          <a:p>
            <a:pPr marL="285750" indent="-285750">
              <a:buFont typeface="Arial" pitchFamily="34" charset="0"/>
              <a:buChar char="•"/>
            </a:pPr>
            <a:r>
              <a:rPr lang="en-US" dirty="0">
                <a:solidFill>
                  <a:prstClr val="black"/>
                </a:solidFill>
                <a:latin typeface="Garamond" pitchFamily="18" charset="0"/>
              </a:rPr>
              <a:t>Groove Width – 5 mm</a:t>
            </a:r>
          </a:p>
          <a:p>
            <a:pPr marL="285750" indent="-285750">
              <a:buFont typeface="Arial" pitchFamily="34" charset="0"/>
              <a:buChar char="•"/>
            </a:pPr>
            <a:r>
              <a:rPr lang="en-US" dirty="0">
                <a:solidFill>
                  <a:prstClr val="black"/>
                </a:solidFill>
                <a:latin typeface="Garamond" pitchFamily="18" charset="0"/>
              </a:rPr>
              <a:t>Groove Depth – 1.5 mm</a:t>
            </a:r>
          </a:p>
          <a:p>
            <a:pPr marL="285750" indent="-285750">
              <a:buFont typeface="Arial" pitchFamily="34" charset="0"/>
              <a:buChar char="•"/>
            </a:pPr>
            <a:r>
              <a:rPr lang="en-US" dirty="0">
                <a:solidFill>
                  <a:prstClr val="black"/>
                </a:solidFill>
                <a:latin typeface="Garamond" pitchFamily="18" charset="0"/>
              </a:rPr>
              <a:t>Asperity Interval – 18</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27" name="Rectangle 26"/>
          <p:cNvSpPr/>
          <p:nvPr/>
        </p:nvSpPr>
        <p:spPr>
          <a:xfrm>
            <a:off x="6172200" y="3505200"/>
            <a:ext cx="28702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8" name="Picture 3"/>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477000" y="5341204"/>
            <a:ext cx="20955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63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42874"/>
            <a:ext cx="36576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Longitudinal Tine</a:t>
            </a:r>
          </a:p>
          <a:p>
            <a:pPr>
              <a:spcBef>
                <a:spcPts val="600"/>
              </a:spcBef>
            </a:pPr>
            <a:r>
              <a:rPr lang="en-US" dirty="0" smtClean="0">
                <a:solidFill>
                  <a:prstClr val="black"/>
                </a:solidFill>
                <a:latin typeface="Garamond" pitchFamily="18" charset="0"/>
              </a:rPr>
              <a:t>Cells 7 and 37 (TS1 and 2)</a:t>
            </a:r>
          </a:p>
          <a:p>
            <a:pPr marL="285750" indent="-285750">
              <a:buFont typeface="Arial" pitchFamily="34" charset="0"/>
              <a:buChar char="•"/>
            </a:pPr>
            <a:r>
              <a:rPr lang="en-US" dirty="0">
                <a:solidFill>
                  <a:prstClr val="black"/>
                </a:solidFill>
                <a:latin typeface="Garamond" pitchFamily="18" charset="0"/>
              </a:rPr>
              <a:t>Pre-textured with Astro Turf Drag</a:t>
            </a:r>
          </a:p>
          <a:p>
            <a:pPr marL="285750" indent="-285750">
              <a:buFont typeface="Arial" pitchFamily="34" charset="0"/>
              <a:buChar char="•"/>
            </a:pPr>
            <a:r>
              <a:rPr lang="en-US" dirty="0">
                <a:solidFill>
                  <a:prstClr val="black"/>
                </a:solidFill>
                <a:latin typeface="Garamond" pitchFamily="18" charset="0"/>
              </a:rPr>
              <a:t>Tine at ¾ inch Interval</a:t>
            </a:r>
          </a:p>
          <a:p>
            <a:pPr marL="285750" indent="-285750">
              <a:buFont typeface="Arial" pitchFamily="34" charset="0"/>
              <a:buChar char="•"/>
            </a:pPr>
            <a:r>
              <a:rPr lang="en-US" dirty="0">
                <a:solidFill>
                  <a:prstClr val="black"/>
                </a:solidFill>
                <a:latin typeface="Garamond" pitchFamily="18" charset="0"/>
              </a:rPr>
              <a:t>1/8 inch tine depth</a:t>
            </a:r>
            <a:endParaRPr lang="en-US" dirty="0" smtClean="0">
              <a:solidFill>
                <a:prstClr val="black"/>
              </a:solidFill>
              <a:latin typeface="Garamond" pitchFamily="18" charset="0"/>
            </a:endParaRPr>
          </a:p>
          <a:p>
            <a:endParaRPr lang="en-US" dirty="0">
              <a:solidFill>
                <a:prstClr val="black"/>
              </a:solidFill>
              <a:latin typeface="Garamond" pitchFamily="18" charset="0"/>
            </a:endParaRPr>
          </a:p>
        </p:txBody>
      </p:sp>
      <p:sp>
        <p:nvSpPr>
          <p:cNvPr id="5" name="Rectangle 4"/>
          <p:cNvSpPr/>
          <p:nvPr/>
        </p:nvSpPr>
        <p:spPr>
          <a:xfrm>
            <a:off x="762000" y="76200"/>
            <a:ext cx="36576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 name="Picture 7"/>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127125" y="1663700"/>
            <a:ext cx="2835275" cy="155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648200" y="100012"/>
            <a:ext cx="36576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4724400" y="222030"/>
            <a:ext cx="3657600" cy="1554272"/>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Ultra Thin Bonded Wearing Course</a:t>
            </a:r>
          </a:p>
          <a:p>
            <a:pPr>
              <a:spcBef>
                <a:spcPts val="600"/>
              </a:spcBef>
            </a:pPr>
            <a:r>
              <a:rPr lang="en-US" dirty="0" smtClean="0">
                <a:solidFill>
                  <a:prstClr val="black"/>
                </a:solidFill>
                <a:latin typeface="Garamond" pitchFamily="18" charset="0"/>
              </a:rPr>
              <a:t>Cells 2 and 3</a:t>
            </a:r>
          </a:p>
          <a:p>
            <a:pPr marL="285750" indent="-285750">
              <a:buFont typeface="Arial" pitchFamily="34" charset="0"/>
              <a:buChar char="•"/>
            </a:pPr>
            <a:r>
              <a:rPr lang="en-US" dirty="0">
                <a:solidFill>
                  <a:prstClr val="black"/>
                </a:solidFill>
                <a:latin typeface="Garamond" pitchFamily="18" charset="0"/>
              </a:rPr>
              <a:t>Gap graded mixture </a:t>
            </a:r>
            <a:r>
              <a:rPr lang="en-US" dirty="0" smtClean="0">
                <a:solidFill>
                  <a:prstClr val="black"/>
                </a:solidFill>
                <a:latin typeface="Garamond" pitchFamily="18" charset="0"/>
              </a:rPr>
              <a:t>“Nova chip”</a:t>
            </a:r>
            <a:endParaRPr lang="en-US" dirty="0">
              <a:solidFill>
                <a:prstClr val="black"/>
              </a:solidFill>
              <a:latin typeface="Garamond" pitchFamily="18" charset="0"/>
            </a:endParaRPr>
          </a:p>
          <a:p>
            <a:pPr marL="285750" indent="-285750">
              <a:buFont typeface="Arial" pitchFamily="34" charset="0"/>
              <a:buChar char="•"/>
            </a:pPr>
            <a:r>
              <a:rPr lang="en-US" dirty="0">
                <a:solidFill>
                  <a:prstClr val="black"/>
                </a:solidFill>
                <a:latin typeface="Garamond" pitchFamily="18" charset="0"/>
              </a:rPr>
              <a:t>9.5 mm NMAS</a:t>
            </a:r>
          </a:p>
          <a:p>
            <a:pPr marL="285750" indent="-285750">
              <a:buFont typeface="Arial" pitchFamily="34" charset="0"/>
              <a:buChar char="•"/>
            </a:pPr>
            <a:r>
              <a:rPr lang="en-US" dirty="0">
                <a:solidFill>
                  <a:prstClr val="black"/>
                </a:solidFill>
                <a:latin typeface="Garamond" pitchFamily="18" charset="0"/>
              </a:rPr>
              <a:t>PG 64-34 (5.1% AC)</a:t>
            </a: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19712" y="1755775"/>
            <a:ext cx="20097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066800" y="3475919"/>
            <a:ext cx="3657600" cy="1831271"/>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4.75 mm Taconite</a:t>
            </a:r>
          </a:p>
          <a:p>
            <a:pPr>
              <a:spcBef>
                <a:spcPts val="600"/>
              </a:spcBef>
            </a:pPr>
            <a:r>
              <a:rPr lang="en-US" dirty="0" smtClean="0">
                <a:solidFill>
                  <a:prstClr val="black"/>
                </a:solidFill>
                <a:latin typeface="Garamond" pitchFamily="18" charset="0"/>
              </a:rPr>
              <a:t>Cell 6</a:t>
            </a:r>
          </a:p>
          <a:p>
            <a:pPr marL="285750" indent="-285750">
              <a:buFont typeface="Arial" pitchFamily="34" charset="0"/>
              <a:buChar char="•"/>
            </a:pPr>
            <a:r>
              <a:rPr lang="en-US" dirty="0">
                <a:solidFill>
                  <a:prstClr val="black"/>
                </a:solidFill>
                <a:latin typeface="Garamond" pitchFamily="18" charset="0"/>
              </a:rPr>
              <a:t>Fine graded superpave mix</a:t>
            </a:r>
          </a:p>
          <a:p>
            <a:pPr marL="285750" indent="-285750">
              <a:buFont typeface="Arial" pitchFamily="34" charset="0"/>
              <a:buChar char="•"/>
            </a:pPr>
            <a:r>
              <a:rPr lang="en-US" dirty="0">
                <a:solidFill>
                  <a:prstClr val="black"/>
                </a:solidFill>
                <a:latin typeface="Garamond" pitchFamily="18" charset="0"/>
              </a:rPr>
              <a:t>4.75 mm NMAS</a:t>
            </a:r>
          </a:p>
          <a:p>
            <a:pPr marL="285750" indent="-285750">
              <a:buFont typeface="Arial" pitchFamily="34" charset="0"/>
              <a:buChar char="•"/>
            </a:pPr>
            <a:r>
              <a:rPr lang="en-US" dirty="0">
                <a:solidFill>
                  <a:prstClr val="black"/>
                </a:solidFill>
                <a:latin typeface="Garamond" pitchFamily="18" charset="0"/>
              </a:rPr>
              <a:t>PG 64-34 (7.4% AC)</a:t>
            </a:r>
          </a:p>
          <a:p>
            <a:pPr marL="285750" indent="-285750">
              <a:buFont typeface="Arial" pitchFamily="34" charset="0"/>
              <a:buChar char="•"/>
            </a:pPr>
            <a:r>
              <a:rPr lang="en-US" dirty="0">
                <a:solidFill>
                  <a:prstClr val="black"/>
                </a:solidFill>
                <a:latin typeface="Garamond" pitchFamily="18" charset="0"/>
              </a:rPr>
              <a:t>Will be removed Summer 2011</a:t>
            </a:r>
          </a:p>
        </p:txBody>
      </p:sp>
      <p:sp>
        <p:nvSpPr>
          <p:cNvPr id="12" name="Rectangle 11"/>
          <p:cNvSpPr/>
          <p:nvPr/>
        </p:nvSpPr>
        <p:spPr>
          <a:xfrm>
            <a:off x="762000" y="3508374"/>
            <a:ext cx="36576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7172" name="Picture 4" descr="IMG_042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38275" y="5280024"/>
            <a:ext cx="20002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small chip"/>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384800" y="4889500"/>
            <a:ext cx="2000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4800600" y="3556921"/>
            <a:ext cx="3657600" cy="1277273"/>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Chip Seals (FA-2 and FA-3)</a:t>
            </a:r>
          </a:p>
          <a:p>
            <a:pPr>
              <a:spcBef>
                <a:spcPts val="600"/>
              </a:spcBef>
            </a:pPr>
            <a:r>
              <a:rPr lang="en-US" dirty="0" smtClean="0">
                <a:solidFill>
                  <a:prstClr val="black"/>
                </a:solidFill>
                <a:latin typeface="Garamond" pitchFamily="18" charset="0"/>
              </a:rPr>
              <a:t>Cell 27</a:t>
            </a:r>
          </a:p>
          <a:p>
            <a:pPr marL="285750" indent="-285750">
              <a:buFont typeface="Arial" pitchFamily="34" charset="0"/>
              <a:buChar char="•"/>
            </a:pPr>
            <a:r>
              <a:rPr lang="en-US" dirty="0">
                <a:solidFill>
                  <a:prstClr val="black"/>
                </a:solidFill>
                <a:latin typeface="Garamond" pitchFamily="18" charset="0"/>
              </a:rPr>
              <a:t>4.75 or 9.5 mm NMAS</a:t>
            </a:r>
          </a:p>
          <a:p>
            <a:pPr marL="285750" indent="-285750">
              <a:buFont typeface="Arial" pitchFamily="34" charset="0"/>
              <a:buChar char="•"/>
            </a:pPr>
            <a:r>
              <a:rPr lang="en-US" dirty="0">
                <a:solidFill>
                  <a:prstClr val="black"/>
                </a:solidFill>
                <a:latin typeface="Garamond" pitchFamily="18" charset="0"/>
              </a:rPr>
              <a:t>CRS-2P emulsion</a:t>
            </a:r>
          </a:p>
        </p:txBody>
      </p:sp>
      <p:sp>
        <p:nvSpPr>
          <p:cNvPr id="16" name="Rectangle 15"/>
          <p:cNvSpPr/>
          <p:nvPr/>
        </p:nvSpPr>
        <p:spPr>
          <a:xfrm>
            <a:off x="4648200" y="3508374"/>
            <a:ext cx="3657600" cy="3200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89093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84934"/>
            <a:ext cx="3352800" cy="3216265"/>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12.5 mm Dense Graded Superpave</a:t>
            </a:r>
          </a:p>
          <a:p>
            <a:pPr>
              <a:spcBef>
                <a:spcPts val="600"/>
              </a:spcBef>
            </a:pPr>
            <a:r>
              <a:rPr lang="en-US" dirty="0">
                <a:solidFill>
                  <a:prstClr val="black"/>
                </a:solidFill>
                <a:latin typeface="Garamond" pitchFamily="18" charset="0"/>
              </a:rPr>
              <a:t>Cells 1, 4, 15, 16, 17, 18, 19, 20, 21, 22, 23, 28, 31, 33, 34, 35, 70, 77, 78, 79, 83, 84 and </a:t>
            </a:r>
            <a:r>
              <a:rPr lang="en-US" dirty="0" smtClean="0">
                <a:solidFill>
                  <a:prstClr val="black"/>
                </a:solidFill>
                <a:latin typeface="Garamond" pitchFamily="18" charset="0"/>
              </a:rPr>
              <a:t>87</a:t>
            </a:r>
          </a:p>
          <a:p>
            <a:pPr marL="285750" indent="-285750">
              <a:buFont typeface="Arial" pitchFamily="34" charset="0"/>
              <a:buChar char="•"/>
            </a:pPr>
            <a:r>
              <a:rPr lang="en-US" dirty="0">
                <a:solidFill>
                  <a:prstClr val="black"/>
                </a:solidFill>
                <a:latin typeface="Garamond" pitchFamily="18" charset="0"/>
              </a:rPr>
              <a:t>12.5 mm NMAS</a:t>
            </a:r>
          </a:p>
          <a:p>
            <a:pPr marL="285750" indent="-285750">
              <a:buFont typeface="Arial" pitchFamily="34" charset="0"/>
              <a:buChar char="•"/>
            </a:pPr>
            <a:r>
              <a:rPr lang="en-US" dirty="0">
                <a:solidFill>
                  <a:prstClr val="black"/>
                </a:solidFill>
                <a:latin typeface="Garamond" pitchFamily="18" charset="0"/>
              </a:rPr>
              <a:t>0, 20, or 30% RAP</a:t>
            </a:r>
          </a:p>
          <a:p>
            <a:pPr marL="285750" indent="-285750">
              <a:buFont typeface="Arial" pitchFamily="34" charset="0"/>
              <a:buChar char="•"/>
            </a:pPr>
            <a:r>
              <a:rPr lang="en-US" dirty="0">
                <a:solidFill>
                  <a:prstClr val="black"/>
                </a:solidFill>
                <a:latin typeface="Garamond" pitchFamily="18" charset="0"/>
              </a:rPr>
              <a:t>0 or 5% recycled shingles</a:t>
            </a:r>
          </a:p>
          <a:p>
            <a:pPr marL="285750" indent="-285750">
              <a:buFont typeface="Arial" pitchFamily="34" charset="0"/>
              <a:buChar char="•"/>
            </a:pPr>
            <a:r>
              <a:rPr lang="en-US" dirty="0">
                <a:solidFill>
                  <a:prstClr val="black"/>
                </a:solidFill>
                <a:latin typeface="Garamond" pitchFamily="18" charset="0"/>
              </a:rPr>
              <a:t>PG 58-28, 58-34, 64-34 (various binder sources and modifiers)</a:t>
            </a:r>
          </a:p>
          <a:p>
            <a:pPr marL="285750" indent="-285750">
              <a:buFont typeface="Arial" pitchFamily="34" charset="0"/>
              <a:buChar char="•"/>
            </a:pPr>
            <a:r>
              <a:rPr lang="en-US" dirty="0">
                <a:solidFill>
                  <a:prstClr val="black"/>
                </a:solidFill>
                <a:latin typeface="Garamond" pitchFamily="18" charset="0"/>
              </a:rPr>
              <a:t>AC contents 4.8 </a:t>
            </a:r>
            <a:r>
              <a:rPr lang="en-US" dirty="0" smtClean="0">
                <a:solidFill>
                  <a:prstClr val="black"/>
                </a:solidFill>
                <a:latin typeface="Garamond" pitchFamily="18" charset="0"/>
              </a:rPr>
              <a:t>to 5.7%</a:t>
            </a:r>
            <a:endParaRPr lang="en-US" dirty="0">
              <a:solidFill>
                <a:prstClr val="black"/>
              </a:solidFill>
              <a:latin typeface="Garamond" pitchFamily="18" charset="0"/>
            </a:endParaRPr>
          </a:p>
        </p:txBody>
      </p:sp>
      <p:sp>
        <p:nvSpPr>
          <p:cNvPr id="5" name="Rectangle 4"/>
          <p:cNvSpPr/>
          <p:nvPr/>
        </p:nvSpPr>
        <p:spPr>
          <a:xfrm>
            <a:off x="152400" y="76199"/>
            <a:ext cx="5715000" cy="33249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p:nvSpPr>
        <p:spPr>
          <a:xfrm>
            <a:off x="6096000" y="76199"/>
            <a:ext cx="2881312" cy="33249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6311899" y="159534"/>
            <a:ext cx="2665413" cy="2185214"/>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12.5 mm Dense Graded Superpave Plus Fog Seals</a:t>
            </a:r>
          </a:p>
          <a:p>
            <a:pPr>
              <a:spcBef>
                <a:spcPts val="600"/>
              </a:spcBef>
            </a:pPr>
            <a:r>
              <a:rPr lang="en-US" dirty="0" smtClean="0">
                <a:solidFill>
                  <a:prstClr val="black"/>
                </a:solidFill>
                <a:latin typeface="Garamond" pitchFamily="18" charset="0"/>
              </a:rPr>
              <a:t>Cell 24</a:t>
            </a:r>
          </a:p>
          <a:p>
            <a:pPr marL="285750" indent="-285750">
              <a:buFont typeface="Arial" pitchFamily="34" charset="0"/>
              <a:buChar char="•"/>
            </a:pPr>
            <a:r>
              <a:rPr lang="en-US" dirty="0">
                <a:solidFill>
                  <a:prstClr val="black"/>
                </a:solidFill>
                <a:latin typeface="Garamond" pitchFamily="18" charset="0"/>
              </a:rPr>
              <a:t>12.5 mm NMAS</a:t>
            </a:r>
          </a:p>
          <a:p>
            <a:pPr marL="285750" indent="-285750">
              <a:buFont typeface="Arial" pitchFamily="34" charset="0"/>
              <a:buChar char="•"/>
            </a:pPr>
            <a:r>
              <a:rPr lang="en-US" dirty="0">
                <a:solidFill>
                  <a:prstClr val="black"/>
                </a:solidFill>
                <a:latin typeface="Garamond" pitchFamily="18" charset="0"/>
              </a:rPr>
              <a:t>20% RAP</a:t>
            </a:r>
          </a:p>
          <a:p>
            <a:pPr marL="285750" indent="-285750">
              <a:buFont typeface="Arial" pitchFamily="34" charset="0"/>
              <a:buChar char="•"/>
            </a:pPr>
            <a:r>
              <a:rPr lang="en-US" dirty="0">
                <a:solidFill>
                  <a:prstClr val="black"/>
                </a:solidFill>
                <a:latin typeface="Garamond" pitchFamily="18" charset="0"/>
              </a:rPr>
              <a:t>PG 58-34, (5.2% AC)</a:t>
            </a:r>
            <a:endParaRPr lang="en-US" dirty="0" smtClean="0">
              <a:solidFill>
                <a:prstClr val="black"/>
              </a:solidFill>
              <a:latin typeface="Garamond" pitchFamily="18" charset="0"/>
            </a:endParaRPr>
          </a:p>
          <a:p>
            <a:pPr>
              <a:spcBef>
                <a:spcPts val="600"/>
              </a:spcBef>
            </a:pPr>
            <a:endParaRPr lang="en-US" dirty="0">
              <a:solidFill>
                <a:prstClr val="black"/>
              </a:solidFill>
              <a:latin typeface="Garamond" pitchFamily="18" charset="0"/>
            </a:endParaRPr>
          </a:p>
        </p:txBody>
      </p:sp>
      <p:sp>
        <p:nvSpPr>
          <p:cNvPr id="11" name="Rectangle 10"/>
          <p:cNvSpPr/>
          <p:nvPr/>
        </p:nvSpPr>
        <p:spPr>
          <a:xfrm>
            <a:off x="228600" y="3475919"/>
            <a:ext cx="3657600" cy="1754326"/>
          </a:xfrm>
          <a:prstGeom prst="rect">
            <a:avLst/>
          </a:prstGeom>
        </p:spPr>
        <p:txBody>
          <a:bodyPr wrap="square">
            <a:spAutoFit/>
          </a:bodyPr>
          <a:lstStyle/>
          <a:p>
            <a:r>
              <a:rPr lang="en-US" b="1" dirty="0" smtClean="0">
                <a:solidFill>
                  <a:prstClr val="black"/>
                </a:solidFill>
                <a:latin typeface="Garamond" pitchFamily="18" charset="0"/>
              </a:rPr>
              <a:t>Porous Hot Mixed Asphalt</a:t>
            </a:r>
          </a:p>
          <a:p>
            <a:r>
              <a:rPr lang="en-US" dirty="0" smtClean="0">
                <a:solidFill>
                  <a:prstClr val="black"/>
                </a:solidFill>
                <a:latin typeface="Garamond" pitchFamily="18" charset="0"/>
              </a:rPr>
              <a:t>Cells 86 and 88 </a:t>
            </a:r>
          </a:p>
          <a:p>
            <a:pPr marL="285750" indent="-285750">
              <a:buFont typeface="Arial" pitchFamily="34" charset="0"/>
              <a:buChar char="•"/>
            </a:pPr>
            <a:r>
              <a:rPr lang="en-US" dirty="0">
                <a:solidFill>
                  <a:prstClr val="black"/>
                </a:solidFill>
                <a:latin typeface="Garamond" pitchFamily="18" charset="0"/>
              </a:rPr>
              <a:t>Open graded porous mix</a:t>
            </a:r>
          </a:p>
          <a:p>
            <a:pPr marL="285750" indent="-285750">
              <a:buFont typeface="Arial" pitchFamily="34" charset="0"/>
              <a:buChar char="•"/>
            </a:pPr>
            <a:r>
              <a:rPr lang="en-US" dirty="0">
                <a:solidFill>
                  <a:prstClr val="black"/>
                </a:solidFill>
                <a:latin typeface="Garamond" pitchFamily="18" charset="0"/>
              </a:rPr>
              <a:t>18% air voids</a:t>
            </a:r>
          </a:p>
          <a:p>
            <a:pPr marL="285750" indent="-285750">
              <a:buFont typeface="Arial" pitchFamily="34" charset="0"/>
              <a:buChar char="•"/>
            </a:pPr>
            <a:r>
              <a:rPr lang="en-US" dirty="0">
                <a:solidFill>
                  <a:prstClr val="black"/>
                </a:solidFill>
                <a:latin typeface="Garamond" pitchFamily="18" charset="0"/>
              </a:rPr>
              <a:t>12.5 mm NMAS</a:t>
            </a:r>
          </a:p>
          <a:p>
            <a:pPr marL="285750" indent="-285750">
              <a:buFont typeface="Arial" pitchFamily="34" charset="0"/>
              <a:buChar char="•"/>
            </a:pPr>
            <a:r>
              <a:rPr lang="en-US" dirty="0">
                <a:solidFill>
                  <a:prstClr val="black"/>
                </a:solidFill>
                <a:latin typeface="Garamond" pitchFamily="18" charset="0"/>
              </a:rPr>
              <a:t>PG 70-28 (5.5% AC)</a:t>
            </a:r>
          </a:p>
        </p:txBody>
      </p:sp>
      <p:sp>
        <p:nvSpPr>
          <p:cNvPr id="12" name="Rectangle 11"/>
          <p:cNvSpPr/>
          <p:nvPr/>
        </p:nvSpPr>
        <p:spPr>
          <a:xfrm>
            <a:off x="152400" y="3505200"/>
            <a:ext cx="3048000" cy="32416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Rectangle 14"/>
          <p:cNvSpPr/>
          <p:nvPr/>
        </p:nvSpPr>
        <p:spPr>
          <a:xfrm>
            <a:off x="3429793" y="3505200"/>
            <a:ext cx="2735263" cy="3293209"/>
          </a:xfrm>
          <a:prstGeom prst="rect">
            <a:avLst/>
          </a:prstGeom>
        </p:spPr>
        <p:txBody>
          <a:bodyPr wrap="square">
            <a:spAutoFit/>
          </a:bodyPr>
          <a:lstStyle/>
          <a:p>
            <a:pPr>
              <a:spcBef>
                <a:spcPts val="600"/>
              </a:spcBef>
            </a:pPr>
            <a:r>
              <a:rPr lang="en-US" b="1" dirty="0" smtClean="0">
                <a:solidFill>
                  <a:prstClr val="black"/>
                </a:solidFill>
                <a:latin typeface="Garamond" pitchFamily="18" charset="0"/>
              </a:rPr>
              <a:t>Surfaces Outside of MnROAD:</a:t>
            </a:r>
          </a:p>
          <a:p>
            <a:pPr>
              <a:spcBef>
                <a:spcPts val="600"/>
              </a:spcBef>
            </a:pPr>
            <a:r>
              <a:rPr lang="en-US" b="1" dirty="0" smtClean="0">
                <a:solidFill>
                  <a:prstClr val="black"/>
                </a:solidFill>
                <a:latin typeface="Garamond" pitchFamily="18" charset="0"/>
              </a:rPr>
              <a:t>Stone Matrix Asphalt </a:t>
            </a:r>
          </a:p>
          <a:p>
            <a:pPr>
              <a:spcBef>
                <a:spcPts val="600"/>
              </a:spcBef>
            </a:pPr>
            <a:r>
              <a:rPr lang="en-US" dirty="0" smtClean="0">
                <a:solidFill>
                  <a:prstClr val="black"/>
                </a:solidFill>
                <a:latin typeface="Garamond" pitchFamily="18" charset="0"/>
              </a:rPr>
              <a:t>TH 212 - RP 147.59 From W end of Bridge Near County Road 10 Westwards to RP 140 approx</a:t>
            </a:r>
          </a:p>
          <a:p>
            <a:pPr marL="285750" indent="-285750">
              <a:buFont typeface="Arial" pitchFamily="34" charset="0"/>
              <a:buChar char="•"/>
            </a:pPr>
            <a:r>
              <a:rPr lang="en-US" dirty="0">
                <a:solidFill>
                  <a:prstClr val="black"/>
                </a:solidFill>
                <a:latin typeface="Garamond" pitchFamily="18" charset="0"/>
              </a:rPr>
              <a:t>12.5 mm aggregate size</a:t>
            </a:r>
          </a:p>
          <a:p>
            <a:pPr marL="285750" indent="-285750">
              <a:buFont typeface="Arial" pitchFamily="34" charset="0"/>
              <a:buChar char="•"/>
            </a:pPr>
            <a:r>
              <a:rPr lang="en-US" dirty="0">
                <a:solidFill>
                  <a:prstClr val="black"/>
                </a:solidFill>
                <a:latin typeface="Garamond" pitchFamily="18" charset="0"/>
              </a:rPr>
              <a:t>Inset 2: Transition from Concrete to SMA, East Limits)</a:t>
            </a:r>
          </a:p>
        </p:txBody>
      </p:sp>
      <p:sp>
        <p:nvSpPr>
          <p:cNvPr id="16" name="Rectangle 15"/>
          <p:cNvSpPr/>
          <p:nvPr/>
        </p:nvSpPr>
        <p:spPr>
          <a:xfrm>
            <a:off x="3352800" y="3508374"/>
            <a:ext cx="5624512" cy="32385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671887" y="1066800"/>
            <a:ext cx="21050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prstClr val="black"/>
              </a:solidFill>
            </a:endParaRP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79381" y="1968500"/>
            <a:ext cx="2114550" cy="1371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prstClr val="black"/>
              </a:solidFill>
            </a:endParaRPr>
          </a:p>
        </p:txBody>
      </p:sp>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46074" y="5138737"/>
            <a:ext cx="2105025" cy="1552575"/>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755606" y="3692682"/>
            <a:ext cx="1562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solidFill>
                <a:prstClr val="black"/>
              </a:solidFill>
            </a:endParaRPr>
          </a:p>
        </p:txBody>
      </p:sp>
      <p:pic>
        <p:nvPicPr>
          <p:cNvPr id="8200" name="Picture 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542881" y="4724400"/>
            <a:ext cx="20510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97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4038600" cy="1600200"/>
          </a:xfrm>
        </p:spPr>
        <p:txBody>
          <a:bodyPr/>
          <a:lstStyle/>
          <a:p>
            <a:r>
              <a:rPr lang="en-US" dirty="0" smtClean="0">
                <a:latin typeface="Times New Roman" pitchFamily="18" charset="0"/>
                <a:cs typeface="Times New Roman" pitchFamily="18" charset="0"/>
              </a:rPr>
              <a:t>Parallel Testing</a:t>
            </a:r>
            <a:endParaRPr lang="en-US" dirty="0">
              <a:latin typeface="Times New Roman" pitchFamily="18" charset="0"/>
              <a:cs typeface="Times New Roman" pitchFamily="18" charset="0"/>
            </a:endParaRPr>
          </a:p>
        </p:txBody>
      </p:sp>
      <p:pic>
        <p:nvPicPr>
          <p:cNvPr id="4" name="Picture 3"/>
          <p:cNvPicPr/>
          <p:nvPr/>
        </p:nvPicPr>
        <p:blipFill>
          <a:blip r:embed="rId2" cstate="email">
            <a:extLst>
              <a:ext uri="{28A0092B-C50C-407E-A947-70E740481C1C}">
                <a14:useLocalDpi xmlns:a14="http://schemas.microsoft.com/office/drawing/2010/main"/>
              </a:ext>
            </a:extLst>
          </a:blip>
          <a:srcRect r="2079" b="2517"/>
          <a:stretch>
            <a:fillRect/>
          </a:stretch>
        </p:blipFill>
        <p:spPr bwMode="auto">
          <a:xfrm>
            <a:off x="5867400" y="3740784"/>
            <a:ext cx="3148965" cy="2355215"/>
          </a:xfrm>
          <a:prstGeom prst="rect">
            <a:avLst/>
          </a:prstGeom>
          <a:noFill/>
          <a:ln w="38100">
            <a:solidFill>
              <a:schemeClr val="tx1"/>
            </a:solidFill>
            <a:miter lim="800000"/>
            <a:headEnd/>
            <a:tailEnd/>
          </a:ln>
        </p:spPr>
      </p:pic>
      <p:pic>
        <p:nvPicPr>
          <p:cNvPr id="6" name="Picture 5" descr="SKID PHOTOS_Page_1.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1538599"/>
            <a:ext cx="3553460" cy="1447800"/>
          </a:xfrm>
          <a:prstGeom prst="rect">
            <a:avLst/>
          </a:prstGeom>
          <a:noFill/>
          <a:ln w="38100">
            <a:solidFill>
              <a:schemeClr val="tx1"/>
            </a:solidFill>
            <a:miter lim="800000"/>
            <a:headEnd/>
            <a:tailEnd/>
          </a:ln>
        </p:spPr>
      </p:pic>
      <p:pic>
        <p:nvPicPr>
          <p:cNvPr id="7" name="Picture 6"/>
          <p:cNvPicPr/>
          <p:nvPr/>
        </p:nvPicPr>
        <p:blipFill>
          <a:blip r:embed="rId4" cstate="email">
            <a:extLst>
              <a:ext uri="{28A0092B-C50C-407E-A947-70E740481C1C}">
                <a14:useLocalDpi xmlns:a14="http://schemas.microsoft.com/office/drawing/2010/main"/>
              </a:ext>
            </a:extLst>
          </a:blip>
          <a:srcRect/>
          <a:stretch>
            <a:fillRect/>
          </a:stretch>
        </p:blipFill>
        <p:spPr bwMode="auto">
          <a:xfrm>
            <a:off x="3560127" y="3764279"/>
            <a:ext cx="1871345" cy="2408345"/>
          </a:xfrm>
          <a:prstGeom prst="rect">
            <a:avLst/>
          </a:prstGeom>
          <a:noFill/>
          <a:ln w="38100">
            <a:solidFill>
              <a:schemeClr val="tx1"/>
            </a:solidFill>
            <a:miter lim="800000"/>
            <a:headEnd/>
            <a:tailEnd/>
          </a:ln>
        </p:spPr>
      </p:pic>
      <p:pic>
        <p:nvPicPr>
          <p:cNvPr id="8" name="Picture 7"/>
          <p:cNvPicPr/>
          <p:nvPr/>
        </p:nvPicPr>
        <p:blipFill>
          <a:blip r:embed="rId5" cstate="email">
            <a:extLst>
              <a:ext uri="{28A0092B-C50C-407E-A947-70E740481C1C}">
                <a14:useLocalDpi xmlns:a14="http://schemas.microsoft.com/office/drawing/2010/main"/>
              </a:ext>
            </a:extLst>
          </a:blip>
          <a:srcRect t="2038" r="1758" b="2463"/>
          <a:stretch>
            <a:fillRect/>
          </a:stretch>
        </p:blipFill>
        <p:spPr bwMode="auto">
          <a:xfrm>
            <a:off x="5029200" y="685800"/>
            <a:ext cx="2715895" cy="2286000"/>
          </a:xfrm>
          <a:prstGeom prst="rect">
            <a:avLst/>
          </a:prstGeom>
          <a:noFill/>
          <a:ln w="38100">
            <a:solidFill>
              <a:schemeClr val="tx1"/>
            </a:solidFill>
            <a:miter lim="800000"/>
            <a:headEnd/>
            <a:tailEnd/>
          </a:ln>
        </p:spPr>
      </p:pic>
      <p:sp>
        <p:nvSpPr>
          <p:cNvPr id="9" name="TextBox 8"/>
          <p:cNvSpPr txBox="1"/>
          <p:nvPr/>
        </p:nvSpPr>
        <p:spPr>
          <a:xfrm>
            <a:off x="6021412" y="6184346"/>
            <a:ext cx="3148965" cy="646331"/>
          </a:xfrm>
          <a:prstGeom prst="rect">
            <a:avLst/>
          </a:prstGeom>
          <a:noFill/>
        </p:spPr>
        <p:txBody>
          <a:bodyPr wrap="square" rtlCol="0">
            <a:spAutoFit/>
          </a:bodyPr>
          <a:lstStyle/>
          <a:p>
            <a:r>
              <a:rPr lang="en-US" dirty="0" smtClean="0">
                <a:latin typeface="Times New Roman" pitchFamily="18" charset="0"/>
                <a:cs typeface="Times New Roman" pitchFamily="18" charset="0"/>
              </a:rPr>
              <a:t>On Board Sound Intensity AASHTO TP 76-11</a:t>
            </a:r>
            <a:endParaRPr lang="en-US" dirty="0">
              <a:latin typeface="Times New Roman" pitchFamily="18" charset="0"/>
              <a:cs typeface="Times New Roman" pitchFamily="18" charset="0"/>
            </a:endParaRPr>
          </a:p>
        </p:txBody>
      </p:sp>
      <p:sp>
        <p:nvSpPr>
          <p:cNvPr id="11" name="TextBox 10"/>
          <p:cNvSpPr txBox="1"/>
          <p:nvPr/>
        </p:nvSpPr>
        <p:spPr>
          <a:xfrm>
            <a:off x="1524001" y="2983468"/>
            <a:ext cx="297180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Friction ASTM  E-247 </a:t>
            </a:r>
            <a:endParaRPr lang="en-US" dirty="0">
              <a:latin typeface="Times New Roman" pitchFamily="18" charset="0"/>
              <a:cs typeface="Times New Roman" pitchFamily="18" charset="0"/>
            </a:endParaRPr>
          </a:p>
        </p:txBody>
      </p:sp>
      <p:sp>
        <p:nvSpPr>
          <p:cNvPr id="12" name="TextBox 11"/>
          <p:cNvSpPr txBox="1"/>
          <p:nvPr/>
        </p:nvSpPr>
        <p:spPr>
          <a:xfrm>
            <a:off x="4876800" y="2983468"/>
            <a:ext cx="31242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International Roughness Index</a:t>
            </a:r>
          </a:p>
          <a:p>
            <a:r>
              <a:rPr lang="en-US" dirty="0" smtClean="0">
                <a:latin typeface="Times New Roman" pitchFamily="18" charset="0"/>
                <a:cs typeface="Times New Roman" pitchFamily="18" charset="0"/>
              </a:rPr>
              <a:t>ASTM E-950</a:t>
            </a:r>
            <a:endParaRPr lang="en-US" dirty="0">
              <a:latin typeface="Times New Roman" pitchFamily="18" charset="0"/>
              <a:cs typeface="Times New Roman" pitchFamily="18" charset="0"/>
            </a:endParaRPr>
          </a:p>
        </p:txBody>
      </p:sp>
      <p:sp>
        <p:nvSpPr>
          <p:cNvPr id="13" name="TextBox 12"/>
          <p:cNvSpPr txBox="1"/>
          <p:nvPr/>
        </p:nvSpPr>
        <p:spPr>
          <a:xfrm>
            <a:off x="3560127" y="6229678"/>
            <a:ext cx="1752601" cy="646331"/>
          </a:xfrm>
          <a:prstGeom prst="rect">
            <a:avLst/>
          </a:prstGeom>
          <a:noFill/>
        </p:spPr>
        <p:txBody>
          <a:bodyPr wrap="square" rtlCol="0">
            <a:spAutoFit/>
          </a:bodyPr>
          <a:lstStyle/>
          <a:p>
            <a:r>
              <a:rPr lang="en-US" dirty="0" smtClean="0">
                <a:latin typeface="Times New Roman" pitchFamily="18" charset="0"/>
                <a:cs typeface="Times New Roman" pitchFamily="18" charset="0"/>
              </a:rPr>
              <a:t>Profile Depth</a:t>
            </a:r>
          </a:p>
          <a:p>
            <a:r>
              <a:rPr lang="en-US" dirty="0" smtClean="0">
                <a:latin typeface="Times New Roman" pitchFamily="18" charset="0"/>
                <a:cs typeface="Times New Roman" pitchFamily="18" charset="0"/>
              </a:rPr>
              <a:t>ASTM E-2157 </a:t>
            </a:r>
            <a:endParaRPr lang="en-US" dirty="0">
              <a:latin typeface="Times New Roman" pitchFamily="18" charset="0"/>
              <a:cs typeface="Times New Roman" pitchFamily="18" charset="0"/>
            </a:endParaRPr>
          </a:p>
        </p:txBody>
      </p:sp>
      <p:sp>
        <p:nvSpPr>
          <p:cNvPr id="15" name="TextBox 14"/>
          <p:cNvSpPr txBox="1"/>
          <p:nvPr/>
        </p:nvSpPr>
        <p:spPr>
          <a:xfrm>
            <a:off x="633570" y="6322845"/>
            <a:ext cx="216186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ROBOTEX</a:t>
            </a:r>
            <a:endParaRPr lang="en-US" dirty="0">
              <a:latin typeface="Times New Roman" pitchFamily="18" charset="0"/>
              <a:cs typeface="Times New Roman" pitchFamily="18" charset="0"/>
            </a:endParaRPr>
          </a:p>
        </p:txBody>
      </p:sp>
      <p:pic>
        <p:nvPicPr>
          <p:cNvPr id="614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76200" y="3740785"/>
            <a:ext cx="3276600" cy="235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1639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2000" y="457200"/>
            <a:ext cx="7848599" cy="629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971800" y="96633"/>
            <a:ext cx="4684937" cy="523220"/>
          </a:xfrm>
          <a:prstGeom prst="rect">
            <a:avLst/>
          </a:prstGeom>
        </p:spPr>
        <p:txBody>
          <a:bodyPr wrap="none">
            <a:spAutoFit/>
          </a:bodyPr>
          <a:lstStyle/>
          <a:p>
            <a:r>
              <a:rPr lang="en-US" sz="2800" b="1" dirty="0">
                <a:latin typeface="Times New Roman" pitchFamily="18" charset="0"/>
                <a:cs typeface="Times New Roman" pitchFamily="18" charset="0"/>
              </a:rPr>
              <a:t>TEST </a:t>
            </a:r>
            <a:r>
              <a:rPr lang="en-US" sz="2800" b="1" dirty="0" smtClean="0">
                <a:latin typeface="Times New Roman" pitchFamily="18" charset="0"/>
                <a:cs typeface="Times New Roman" pitchFamily="18" charset="0"/>
              </a:rPr>
              <a:t>RESULTS UPPER RR</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071823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94" y="0"/>
            <a:ext cx="8229023" cy="1372574"/>
          </a:xfrm>
        </p:spPr>
        <p:txBody>
          <a:bodyPr/>
          <a:lstStyle/>
          <a:p>
            <a:r>
              <a:rPr lang="en-US" dirty="0" smtClean="0"/>
              <a:t>Surface Ranking Lower RR</a:t>
            </a:r>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8601" y="1023938"/>
            <a:ext cx="8763000" cy="560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520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59446939"/>
              </p:ext>
            </p:extLst>
          </p:nvPr>
        </p:nvGraphicFramePr>
        <p:xfrm>
          <a:off x="914400" y="838200"/>
          <a:ext cx="7600950" cy="5505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8089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9217" name="Picture 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00200" y="914400"/>
            <a:ext cx="7001046" cy="53176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1752600" y="6232062"/>
            <a:ext cx="6781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0" algn="l"/>
                <a:tab pos="5761038" algn="r"/>
              </a:tabLst>
            </a:pPr>
            <a:r>
              <a:rPr kumimoji="0" lang="en-US" sz="12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1200" b="1"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Relation between MPD (Robotex) and averaged rolling resistance coefficient CRRt for bituminous surfaces, Cell 28 excluded.</a:t>
            </a:r>
            <a:endParaRPr kumimoji="0" lang="en-US" sz="1800" b="1" i="0" u="none" strike="noStrike" cap="none" normalizeH="0" baseline="0" dirty="0" smtClean="0">
              <a:ln>
                <a:noFill/>
              </a:ln>
              <a:solidFill>
                <a:schemeClr val="tx1"/>
              </a:solidFill>
              <a:effectLst/>
              <a:latin typeface="Arial" pitchFamily="34" charset="0"/>
            </a:endParaRPr>
          </a:p>
        </p:txBody>
      </p:sp>
      <p:sp>
        <p:nvSpPr>
          <p:cNvPr id="5" name="Rectangle 4"/>
          <p:cNvSpPr/>
          <p:nvPr/>
        </p:nvSpPr>
        <p:spPr>
          <a:xfrm>
            <a:off x="2895600" y="457172"/>
            <a:ext cx="4139146" cy="369332"/>
          </a:xfrm>
          <a:prstGeom prst="rect">
            <a:avLst/>
          </a:prstGeom>
        </p:spPr>
        <p:txBody>
          <a:bodyPr wrap="none">
            <a:spAutoFit/>
          </a:bodyPr>
          <a:lstStyle/>
          <a:p>
            <a:r>
              <a:rPr lang="en-US" b="1" dirty="0">
                <a:latin typeface="Times New Roman" pitchFamily="18" charset="0"/>
                <a:cs typeface="Times New Roman" pitchFamily="18" charset="0"/>
              </a:rPr>
              <a:t>RR CHARACTERISTICS OBSERVED</a:t>
            </a:r>
          </a:p>
        </p:txBody>
      </p:sp>
    </p:spTree>
    <p:extLst>
      <p:ext uri="{BB962C8B-B14F-4D97-AF65-F5344CB8AC3E}">
        <p14:creationId xmlns:p14="http://schemas.microsoft.com/office/powerpoint/2010/main" val="3877945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740282043"/>
              </p:ext>
            </p:extLst>
          </p:nvPr>
        </p:nvGraphicFramePr>
        <p:xfrm>
          <a:off x="381000" y="794238"/>
          <a:ext cx="8558895" cy="606376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914400" y="381000"/>
            <a:ext cx="8077200" cy="461665"/>
          </a:xfrm>
          <a:prstGeom prst="rect">
            <a:avLst/>
          </a:prstGeom>
        </p:spPr>
        <p:txBody>
          <a:bodyPr wrap="square">
            <a:spAutoFit/>
          </a:bodyPr>
          <a:lstStyle/>
          <a:p>
            <a:r>
              <a:rPr lang="en-US" sz="2400" b="1" dirty="0">
                <a:latin typeface="Times New Roman" pitchFamily="18" charset="0"/>
                <a:cs typeface="Times New Roman" pitchFamily="18" charset="0"/>
              </a:rPr>
              <a:t>FRAGMENTED RR SRTT DETERMINATION COEFFS</a:t>
            </a:r>
          </a:p>
        </p:txBody>
      </p:sp>
    </p:spTree>
    <p:extLst>
      <p:ext uri="{BB962C8B-B14F-4D97-AF65-F5344CB8AC3E}">
        <p14:creationId xmlns:p14="http://schemas.microsoft.com/office/powerpoint/2010/main" val="3513605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838200"/>
            <a:ext cx="8763000" cy="5539978"/>
          </a:xfrm>
          <a:prstGeom prst="rect">
            <a:avLst/>
          </a:prstGeom>
        </p:spPr>
        <p:txBody>
          <a:bodyPr wrap="square">
            <a:spAutoFit/>
          </a:bodyPr>
          <a:lstStyle/>
          <a:p>
            <a:pPr algn="just"/>
            <a:r>
              <a:rPr lang="en-US" dirty="0" smtClean="0"/>
              <a:t>• </a:t>
            </a:r>
            <a:r>
              <a:rPr lang="en-US" sz="2000" b="1" dirty="0" smtClean="0">
                <a:latin typeface="Times New Roman" pitchFamily="18" charset="0"/>
                <a:cs typeface="Times New Roman" pitchFamily="18" charset="0"/>
              </a:rPr>
              <a:t>There </a:t>
            </a:r>
            <a:r>
              <a:rPr lang="en-US" sz="2000" b="1" dirty="0">
                <a:latin typeface="Times New Roman" pitchFamily="18" charset="0"/>
                <a:cs typeface="Times New Roman" pitchFamily="18" charset="0"/>
              </a:rPr>
              <a:t>is an order of RR in surface textures. It is conclusive that the drag textures </a:t>
            </a:r>
            <a:r>
              <a:rPr lang="en-US" sz="2000" b="1" dirty="0" smtClean="0">
                <a:latin typeface="Times New Roman" pitchFamily="18" charset="0"/>
                <a:cs typeface="Times New Roman" pitchFamily="18" charset="0"/>
              </a:rPr>
              <a:t>have   </a:t>
            </a:r>
            <a:r>
              <a:rPr lang="en-US" sz="2000" b="1" dirty="0">
                <a:latin typeface="Times New Roman" pitchFamily="18" charset="0"/>
                <a:cs typeface="Times New Roman" pitchFamily="18" charset="0"/>
              </a:rPr>
              <a:t>the least RR. Other textures may be </a:t>
            </a:r>
            <a:r>
              <a:rPr lang="en-US" sz="2000" b="1" dirty="0" smtClean="0">
                <a:latin typeface="Times New Roman" pitchFamily="18" charset="0"/>
                <a:cs typeface="Times New Roman" pitchFamily="18" charset="0"/>
              </a:rPr>
              <a:t>compared </a:t>
            </a:r>
            <a:r>
              <a:rPr lang="en-US" sz="2000" b="1" dirty="0">
                <a:latin typeface="Times New Roman" pitchFamily="18" charset="0"/>
                <a:cs typeface="Times New Roman" pitchFamily="18" charset="0"/>
              </a:rPr>
              <a:t>but not without </a:t>
            </a:r>
            <a:r>
              <a:rPr lang="en-US" sz="2000" b="1" dirty="0" smtClean="0">
                <a:latin typeface="Times New Roman" pitchFamily="18" charset="0"/>
                <a:cs typeface="Times New Roman" pitchFamily="18" charset="0"/>
              </a:rPr>
              <a:t>mention of some </a:t>
            </a: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confidence level. Softer, raveled uneven surfaces appear to exhibit high rolling </a:t>
            </a:r>
          </a:p>
          <a:p>
            <a:pPr algn="just"/>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   resistance</a:t>
            </a:r>
          </a:p>
          <a:p>
            <a:pPr algn="just"/>
            <a:endParaRPr lang="en-US" sz="2000" b="1" dirty="0">
              <a:latin typeface="Times New Roman" pitchFamily="18" charset="0"/>
              <a:cs typeface="Times New Roman" pitchFamily="18" charset="0"/>
            </a:endParaRPr>
          </a:p>
          <a:p>
            <a:pPr marL="342900" indent="-342900" algn="just">
              <a:buFont typeface="Arial" pitchFamily="34" charset="0"/>
              <a:buChar char="•"/>
            </a:pPr>
            <a:r>
              <a:rPr lang="en-US" sz="2000" b="1" dirty="0" smtClean="0">
                <a:latin typeface="Times New Roman" pitchFamily="18" charset="0"/>
                <a:cs typeface="Times New Roman" pitchFamily="18" charset="0"/>
              </a:rPr>
              <a:t>Variation </a:t>
            </a:r>
            <a:r>
              <a:rPr lang="en-US" sz="2000" b="1" dirty="0">
                <a:latin typeface="Times New Roman" pitchFamily="18" charset="0"/>
                <a:cs typeface="Times New Roman" pitchFamily="18" charset="0"/>
              </a:rPr>
              <a:t>of temperature </a:t>
            </a:r>
            <a:r>
              <a:rPr lang="en-US" sz="2000" b="1" dirty="0" smtClean="0">
                <a:latin typeface="Times New Roman" pitchFamily="18" charset="0"/>
                <a:cs typeface="Times New Roman" pitchFamily="18" charset="0"/>
              </a:rPr>
              <a:t>may have distorted the </a:t>
            </a:r>
            <a:r>
              <a:rPr lang="en-US" sz="2000" b="1" dirty="0">
                <a:latin typeface="Times New Roman" pitchFamily="18" charset="0"/>
                <a:cs typeface="Times New Roman" pitchFamily="18" charset="0"/>
              </a:rPr>
              <a:t>correlation because of possibility of non representative temperature correction procedure based on ISO28580</a:t>
            </a:r>
            <a:r>
              <a:rPr lang="en-US" sz="2000" b="1" dirty="0" smtClean="0">
                <a:latin typeface="Times New Roman" pitchFamily="18" charset="0"/>
                <a:cs typeface="Times New Roman" pitchFamily="18" charset="0"/>
              </a:rPr>
              <a:t>.</a:t>
            </a:r>
          </a:p>
          <a:p>
            <a:pPr algn="just"/>
            <a:endParaRPr lang="en-US" sz="2000" b="1" dirty="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•Another </a:t>
            </a:r>
            <a:r>
              <a:rPr lang="en-US" sz="2000" b="1" dirty="0">
                <a:latin typeface="Times New Roman" pitchFamily="18" charset="0"/>
                <a:cs typeface="Times New Roman" pitchFamily="18" charset="0"/>
              </a:rPr>
              <a:t>variant of MPD, namely when the profile has first been modified by a mathematical function (</a:t>
            </a:r>
            <a:r>
              <a:rPr lang="en-US" sz="2000" b="1" dirty="0" smtClean="0">
                <a:latin typeface="Times New Roman" pitchFamily="18" charset="0"/>
                <a:cs typeface="Times New Roman" pitchFamily="18" charset="0"/>
              </a:rPr>
              <a:t>envelopment)  (Hamet 2003) to </a:t>
            </a:r>
            <a:r>
              <a:rPr lang="en-US" sz="2000" b="1" dirty="0">
                <a:latin typeface="Times New Roman" pitchFamily="18" charset="0"/>
                <a:cs typeface="Times New Roman" pitchFamily="18" charset="0"/>
              </a:rPr>
              <a:t>simulate tire deflection, the calculated MPD on this modified profile is likely more correlated to RR.  This may be especially important for the many special textures included in this dataset (grooved concrete).</a:t>
            </a:r>
          </a:p>
          <a:p>
            <a:pPr marL="342900" indent="-342900">
              <a:buFont typeface="Arial" pitchFamily="34" charset="0"/>
              <a:buChar char="•"/>
            </a:pPr>
            <a:endParaRPr lang="en-US" b="1" dirty="0"/>
          </a:p>
          <a:p>
            <a:r>
              <a:rPr lang="en-US" dirty="0"/>
              <a:t>	</a:t>
            </a:r>
          </a:p>
          <a:p>
            <a:endParaRPr lang="en-US" dirty="0"/>
          </a:p>
        </p:txBody>
      </p:sp>
      <p:sp>
        <p:nvSpPr>
          <p:cNvPr id="3" name="Title 1"/>
          <p:cNvSpPr txBox="1">
            <a:spLocks/>
          </p:cNvSpPr>
          <p:nvPr/>
        </p:nvSpPr>
        <p:spPr>
          <a:xfrm>
            <a:off x="457489" y="228600"/>
            <a:ext cx="8229023" cy="1372574"/>
          </a:xfrm>
          <a:prstGeom prst="rect">
            <a:avLst/>
          </a:prstGeom>
        </p:spPr>
        <p:txBody>
          <a:bodyPr/>
          <a:lstStyle>
            <a:lvl1pPr algn="l" rtl="0" eaLnBrk="0" fontAlgn="base" hangingPunct="0">
              <a:spcBef>
                <a:spcPct val="0"/>
              </a:spcBef>
              <a:spcAft>
                <a:spcPct val="0"/>
              </a:spcAft>
              <a:defRPr sz="44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Arial" charset="0"/>
              </a:defRPr>
            </a:lvl2pPr>
            <a:lvl3pPr algn="l" rtl="0" eaLnBrk="0" fontAlgn="base" hangingPunct="0">
              <a:spcBef>
                <a:spcPct val="0"/>
              </a:spcBef>
              <a:spcAft>
                <a:spcPct val="0"/>
              </a:spcAft>
              <a:defRPr sz="4400">
                <a:solidFill>
                  <a:schemeClr val="bg2"/>
                </a:solidFill>
                <a:latin typeface="Arial" charset="0"/>
              </a:defRPr>
            </a:lvl3pPr>
            <a:lvl4pPr algn="l" rtl="0" eaLnBrk="0" fontAlgn="base" hangingPunct="0">
              <a:spcBef>
                <a:spcPct val="0"/>
              </a:spcBef>
              <a:spcAft>
                <a:spcPct val="0"/>
              </a:spcAft>
              <a:defRPr sz="4400">
                <a:solidFill>
                  <a:schemeClr val="bg2"/>
                </a:solidFill>
                <a:latin typeface="Arial" charset="0"/>
              </a:defRPr>
            </a:lvl4pPr>
            <a:lvl5pPr algn="l" rtl="0" eaLnBrk="0" fontAlgn="base" hangingPunct="0">
              <a:spcBef>
                <a:spcPct val="0"/>
              </a:spcBef>
              <a:spcAft>
                <a:spcPct val="0"/>
              </a:spcAft>
              <a:defRPr sz="4400">
                <a:solidFill>
                  <a:schemeClr val="bg2"/>
                </a:solidFill>
                <a:latin typeface="Arial" charset="0"/>
              </a:defRPr>
            </a:lvl5pPr>
            <a:lvl6pPr marL="457200" algn="l" rtl="0" fontAlgn="base">
              <a:spcBef>
                <a:spcPct val="0"/>
              </a:spcBef>
              <a:spcAft>
                <a:spcPct val="0"/>
              </a:spcAft>
              <a:defRPr sz="4400">
                <a:solidFill>
                  <a:schemeClr val="bg2"/>
                </a:solidFill>
                <a:latin typeface="Arial" charset="0"/>
              </a:defRPr>
            </a:lvl6pPr>
            <a:lvl7pPr marL="914400" algn="l" rtl="0" fontAlgn="base">
              <a:spcBef>
                <a:spcPct val="0"/>
              </a:spcBef>
              <a:spcAft>
                <a:spcPct val="0"/>
              </a:spcAft>
              <a:defRPr sz="4400">
                <a:solidFill>
                  <a:schemeClr val="bg2"/>
                </a:solidFill>
                <a:latin typeface="Arial" charset="0"/>
              </a:defRPr>
            </a:lvl7pPr>
            <a:lvl8pPr marL="1371600" algn="l" rtl="0" fontAlgn="base">
              <a:spcBef>
                <a:spcPct val="0"/>
              </a:spcBef>
              <a:spcAft>
                <a:spcPct val="0"/>
              </a:spcAft>
              <a:defRPr sz="4400">
                <a:solidFill>
                  <a:schemeClr val="bg2"/>
                </a:solidFill>
                <a:latin typeface="Arial" charset="0"/>
              </a:defRPr>
            </a:lvl8pPr>
            <a:lvl9pPr marL="1828800" algn="l" rtl="0" fontAlgn="base">
              <a:spcBef>
                <a:spcPct val="0"/>
              </a:spcBef>
              <a:spcAft>
                <a:spcPct val="0"/>
              </a:spcAft>
              <a:defRPr sz="4400">
                <a:solidFill>
                  <a:schemeClr val="bg2"/>
                </a:solidFill>
                <a:latin typeface="Arial" charset="0"/>
              </a:defRPr>
            </a:lvl9pPr>
          </a:lstStyle>
          <a:p>
            <a:pPr algn="ct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DISCUSSION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1755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598" y="1142730"/>
            <a:ext cx="8478427" cy="5539978"/>
          </a:xfrm>
          <a:prstGeom prst="rect">
            <a:avLst/>
          </a:prstGeom>
        </p:spPr>
        <p:txBody>
          <a:bodyPr wrap="square">
            <a:spAutoFit/>
          </a:bodyPr>
          <a:lstStyle/>
          <a:p>
            <a:endParaRPr lang="en-US" dirty="0"/>
          </a:p>
          <a:p>
            <a:pPr marL="285750" indent="-285750">
              <a:buFont typeface="Arial" pitchFamily="34" charset="0"/>
              <a:buChar char="•"/>
            </a:pPr>
            <a:r>
              <a:rPr lang="en-US" sz="2400" b="1" dirty="0" smtClean="0">
                <a:latin typeface="Times New Roman" pitchFamily="18" charset="0"/>
                <a:cs typeface="Times New Roman" pitchFamily="18" charset="0"/>
              </a:rPr>
              <a:t>It </a:t>
            </a:r>
            <a:r>
              <a:rPr lang="en-US" sz="2400" b="1" dirty="0">
                <a:latin typeface="Times New Roman" pitchFamily="18" charset="0"/>
                <a:cs typeface="Times New Roman" pitchFamily="18" charset="0"/>
              </a:rPr>
              <a:t>may also be that the precision and repeatability of the rolling resistance measurements have been </a:t>
            </a:r>
            <a:r>
              <a:rPr lang="en-US" sz="2400" b="1" dirty="0" smtClean="0">
                <a:latin typeface="Times New Roman" pitchFamily="18" charset="0"/>
                <a:cs typeface="Times New Roman" pitchFamily="18" charset="0"/>
              </a:rPr>
              <a:t>different from measurements </a:t>
            </a:r>
            <a:r>
              <a:rPr lang="en-US" sz="2400" b="1" dirty="0">
                <a:latin typeface="Times New Roman" pitchFamily="18" charset="0"/>
                <a:cs typeface="Times New Roman" pitchFamily="18" charset="0"/>
              </a:rPr>
              <a:t>in Sweden and Denmark, where distances of several hundred meters have generally been used for each test section. </a:t>
            </a:r>
            <a:r>
              <a:rPr lang="en-US" sz="2400" b="1" dirty="0" smtClean="0">
                <a:latin typeface="Times New Roman" pitchFamily="18" charset="0"/>
                <a:cs typeface="Times New Roman" pitchFamily="18" charset="0"/>
              </a:rPr>
              <a:t>MnRoad </a:t>
            </a:r>
            <a:r>
              <a:rPr lang="en-US" sz="2400" b="1" dirty="0">
                <a:latin typeface="Times New Roman" pitchFamily="18" charset="0"/>
                <a:cs typeface="Times New Roman" pitchFamily="18" charset="0"/>
              </a:rPr>
              <a:t>facility permitted non-disturbed measurements in both directions (3x2 runs for each surface/tire/speed combination) and </a:t>
            </a:r>
            <a:r>
              <a:rPr lang="en-US" sz="2400" b="1" dirty="0" smtClean="0">
                <a:latin typeface="Times New Roman" pitchFamily="18" charset="0"/>
                <a:cs typeface="Times New Roman" pitchFamily="18" charset="0"/>
              </a:rPr>
              <a:t>that </a:t>
            </a:r>
            <a:r>
              <a:rPr lang="en-US" sz="2400" b="1" dirty="0">
                <a:latin typeface="Times New Roman" pitchFamily="18" charset="0"/>
                <a:cs typeface="Times New Roman" pitchFamily="18" charset="0"/>
              </a:rPr>
              <a:t>should equalize shorter section length. </a:t>
            </a:r>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pPr marL="342900" indent="-342900">
              <a:buFont typeface="Arial" pitchFamily="34" charset="0"/>
              <a:buChar char="•"/>
            </a:pPr>
            <a:r>
              <a:rPr lang="en-US" sz="2400" b="1" dirty="0" smtClean="0">
                <a:latin typeface="Times New Roman" pitchFamily="18" charset="0"/>
                <a:cs typeface="Times New Roman" pitchFamily="18" charset="0"/>
              </a:rPr>
              <a:t>Fragmenting the data into texture types seemed to produce better coefficients of Determination between RR and Surface </a:t>
            </a:r>
            <a:r>
              <a:rPr lang="en-US" sz="2400" b="1" dirty="0" smtClean="0">
                <a:latin typeface="Times New Roman" pitchFamily="18" charset="0"/>
                <a:cs typeface="Times New Roman" pitchFamily="18" charset="0"/>
              </a:rPr>
              <a:t>Characteristics.</a:t>
            </a:r>
          </a:p>
          <a:p>
            <a:pPr marL="342900" indent="-342900">
              <a:buFont typeface="Arial" pitchFamily="34" charset="0"/>
              <a:buChar char="•"/>
            </a:pPr>
            <a:endParaRPr lang="en-US" sz="2400" b="1" dirty="0">
              <a:latin typeface="Times New Roman" pitchFamily="18" charset="0"/>
              <a:cs typeface="Times New Roman" pitchFamily="18" charset="0"/>
            </a:endParaRPr>
          </a:p>
          <a:p>
            <a:endParaRPr lang="en-US" sz="2400" dirty="0"/>
          </a:p>
        </p:txBody>
      </p:sp>
      <p:sp>
        <p:nvSpPr>
          <p:cNvPr id="3" name="Title 1"/>
          <p:cNvSpPr txBox="1">
            <a:spLocks/>
          </p:cNvSpPr>
          <p:nvPr/>
        </p:nvSpPr>
        <p:spPr>
          <a:xfrm>
            <a:off x="457489" y="456443"/>
            <a:ext cx="8229023" cy="1372574"/>
          </a:xfrm>
          <a:prstGeom prst="rect">
            <a:avLst/>
          </a:prstGeom>
        </p:spPr>
        <p:txBody>
          <a:bodyPr/>
          <a:lstStyle>
            <a:lvl1pPr algn="l" rtl="0" eaLnBrk="0" fontAlgn="base" hangingPunct="0">
              <a:spcBef>
                <a:spcPct val="0"/>
              </a:spcBef>
              <a:spcAft>
                <a:spcPct val="0"/>
              </a:spcAft>
              <a:defRPr sz="44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Arial" charset="0"/>
              </a:defRPr>
            </a:lvl2pPr>
            <a:lvl3pPr algn="l" rtl="0" eaLnBrk="0" fontAlgn="base" hangingPunct="0">
              <a:spcBef>
                <a:spcPct val="0"/>
              </a:spcBef>
              <a:spcAft>
                <a:spcPct val="0"/>
              </a:spcAft>
              <a:defRPr sz="4400">
                <a:solidFill>
                  <a:schemeClr val="bg2"/>
                </a:solidFill>
                <a:latin typeface="Arial" charset="0"/>
              </a:defRPr>
            </a:lvl3pPr>
            <a:lvl4pPr algn="l" rtl="0" eaLnBrk="0" fontAlgn="base" hangingPunct="0">
              <a:spcBef>
                <a:spcPct val="0"/>
              </a:spcBef>
              <a:spcAft>
                <a:spcPct val="0"/>
              </a:spcAft>
              <a:defRPr sz="4400">
                <a:solidFill>
                  <a:schemeClr val="bg2"/>
                </a:solidFill>
                <a:latin typeface="Arial" charset="0"/>
              </a:defRPr>
            </a:lvl4pPr>
            <a:lvl5pPr algn="l" rtl="0" eaLnBrk="0" fontAlgn="base" hangingPunct="0">
              <a:spcBef>
                <a:spcPct val="0"/>
              </a:spcBef>
              <a:spcAft>
                <a:spcPct val="0"/>
              </a:spcAft>
              <a:defRPr sz="4400">
                <a:solidFill>
                  <a:schemeClr val="bg2"/>
                </a:solidFill>
                <a:latin typeface="Arial" charset="0"/>
              </a:defRPr>
            </a:lvl5pPr>
            <a:lvl6pPr marL="457200" algn="l" rtl="0" fontAlgn="base">
              <a:spcBef>
                <a:spcPct val="0"/>
              </a:spcBef>
              <a:spcAft>
                <a:spcPct val="0"/>
              </a:spcAft>
              <a:defRPr sz="4400">
                <a:solidFill>
                  <a:schemeClr val="bg2"/>
                </a:solidFill>
                <a:latin typeface="Arial" charset="0"/>
              </a:defRPr>
            </a:lvl6pPr>
            <a:lvl7pPr marL="914400" algn="l" rtl="0" fontAlgn="base">
              <a:spcBef>
                <a:spcPct val="0"/>
              </a:spcBef>
              <a:spcAft>
                <a:spcPct val="0"/>
              </a:spcAft>
              <a:defRPr sz="4400">
                <a:solidFill>
                  <a:schemeClr val="bg2"/>
                </a:solidFill>
                <a:latin typeface="Arial" charset="0"/>
              </a:defRPr>
            </a:lvl7pPr>
            <a:lvl8pPr marL="1371600" algn="l" rtl="0" fontAlgn="base">
              <a:spcBef>
                <a:spcPct val="0"/>
              </a:spcBef>
              <a:spcAft>
                <a:spcPct val="0"/>
              </a:spcAft>
              <a:defRPr sz="4400">
                <a:solidFill>
                  <a:schemeClr val="bg2"/>
                </a:solidFill>
                <a:latin typeface="Arial" charset="0"/>
              </a:defRPr>
            </a:lvl8pPr>
            <a:lvl9pPr marL="1828800" algn="l" rtl="0" fontAlgn="base">
              <a:spcBef>
                <a:spcPct val="0"/>
              </a:spcBef>
              <a:spcAft>
                <a:spcPct val="0"/>
              </a:spcAft>
              <a:defRPr sz="4400">
                <a:solidFill>
                  <a:schemeClr val="bg2"/>
                </a:solidFill>
                <a:latin typeface="Arial" charset="0"/>
              </a:defRPr>
            </a:lvl9pPr>
          </a:lstStyle>
          <a:p>
            <a:pPr algn="ctr"/>
            <a:r>
              <a:rPr lang="en-US" dirty="0" smtClean="0">
                <a:latin typeface="Times New Roman" pitchFamily="18" charset="0"/>
                <a:cs typeface="Times New Roman" pitchFamily="18" charset="0"/>
              </a:rPr>
              <a:t> CONCLUSION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8663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023" cy="915157"/>
          </a:xfrm>
        </p:spPr>
        <p:txBody>
          <a:bodyPr/>
          <a:lstStyle/>
          <a:p>
            <a:pPr algn="ctr"/>
            <a:r>
              <a:rPr lang="en-US" dirty="0" smtClean="0">
                <a:latin typeface="Times New Roman" pitchFamily="18" charset="0"/>
                <a:cs typeface="Times New Roman" pitchFamily="18" charset="0"/>
              </a:rPr>
              <a:t> THE WAY FORWARD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066800"/>
            <a:ext cx="8534400" cy="5562600"/>
          </a:xfrm>
        </p:spPr>
        <p:txBody>
          <a:bodyPr/>
          <a:lstStyle/>
          <a:p>
            <a:r>
              <a:rPr lang="en-US" sz="2800" dirty="0" smtClean="0">
                <a:latin typeface="Times New Roman" pitchFamily="18" charset="0"/>
                <a:cs typeface="Times New Roman" pitchFamily="18" charset="0"/>
              </a:rPr>
              <a:t>It is possible that each texture type has a unique RR variability function. Identification of individual RR function for various texture types may enhance better prediction model.</a:t>
            </a:r>
          </a:p>
          <a:p>
            <a:r>
              <a:rPr lang="en-US" sz="2800" dirty="0" smtClean="0">
                <a:latin typeface="Times New Roman" pitchFamily="18" charset="0"/>
                <a:cs typeface="Times New Roman" pitchFamily="18" charset="0"/>
              </a:rPr>
              <a:t>CONTINUING RESEARCH IS </a:t>
            </a:r>
            <a:r>
              <a:rPr lang="en-US" sz="2800" dirty="0" smtClean="0">
                <a:latin typeface="Times New Roman" pitchFamily="18" charset="0"/>
                <a:cs typeface="Times New Roman" pitchFamily="18" charset="0"/>
              </a:rPr>
              <a:t>NEEDED!!!</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Periodic 2-year interval of measurements of the MnROAD Cells is recommended. Other test tracks: SMART Road, NCAT may be measured also to facilitate a robust database</a:t>
            </a:r>
            <a:r>
              <a:rPr lang="en-US" sz="2800" dirty="0" smtClean="0">
                <a:latin typeface="Times New Roman" pitchFamily="18" charset="0"/>
                <a:cs typeface="Times New Roman" pitchFamily="18" charset="0"/>
              </a:rPr>
              <a:t>.</a:t>
            </a:r>
          </a:p>
          <a:p>
            <a:r>
              <a:rPr lang="en-US" sz="2800" b="1" dirty="0">
                <a:latin typeface="Times New Roman" pitchFamily="18" charset="0"/>
                <a:cs typeface="Times New Roman" pitchFamily="18" charset="0"/>
              </a:rPr>
              <a:t>Results of MnROAD RR testing is being </a:t>
            </a:r>
            <a:r>
              <a:rPr lang="en-US" sz="2800" b="1" dirty="0" smtClean="0">
                <a:latin typeface="Times New Roman" pitchFamily="18" charset="0"/>
                <a:cs typeface="Times New Roman" pitchFamily="18" charset="0"/>
              </a:rPr>
              <a:t>reviewed </a:t>
            </a:r>
            <a:r>
              <a:rPr lang="en-US" sz="2800" b="1" dirty="0">
                <a:latin typeface="Times New Roman" pitchFamily="18" charset="0"/>
                <a:cs typeface="Times New Roman" pitchFamily="18" charset="0"/>
              </a:rPr>
              <a:t>and will be published in March 2012. (Look out for it)</a:t>
            </a:r>
          </a:p>
          <a:p>
            <a:pPr marL="285750" indent="-285750">
              <a:buFont typeface="Arial" pitchFamily="34" charset="0"/>
              <a:buChar char="•"/>
            </a:pPr>
            <a:endParaRPr lang="en-US" dirty="0"/>
          </a:p>
          <a:p>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96971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762000" y="1198563"/>
            <a:ext cx="7543800" cy="5032375"/>
          </a:xfrm>
          <a:prstGeom prst="rect">
            <a:avLst/>
          </a:prstGeom>
          <a:noFill/>
          <a:ln w="9525">
            <a:noFill/>
            <a:miter lim="800000"/>
            <a:headEnd/>
            <a:tailEnd/>
          </a:ln>
        </p:spPr>
      </p:pic>
      <p:sp>
        <p:nvSpPr>
          <p:cNvPr id="19459" name="Title 1"/>
          <p:cNvSpPr>
            <a:spLocks noGrp="1"/>
          </p:cNvSpPr>
          <p:nvPr>
            <p:ph type="title" idx="4294967295"/>
          </p:nvPr>
        </p:nvSpPr>
        <p:spPr>
          <a:xfrm>
            <a:off x="0" y="0"/>
            <a:ext cx="8229600" cy="1143000"/>
          </a:xfrm>
        </p:spPr>
        <p:txBody>
          <a:bodyPr/>
          <a:lstStyle/>
          <a:p>
            <a:pPr algn="ctr" eaLnBrk="1" hangingPunct="1"/>
            <a:r>
              <a:rPr lang="en-US" dirty="0" smtClean="0">
                <a:latin typeface="Algerian" pitchFamily="82" charset="0"/>
              </a:rPr>
              <a:t>QUESTIONS</a:t>
            </a:r>
          </a:p>
        </p:txBody>
      </p:sp>
      <p:pic>
        <p:nvPicPr>
          <p:cNvPr id="19460" name="Picture 3" descr="http://www.bestgraph.com/gifs/ecole/interro/interro-06.gif"/>
          <p:cNvPicPr>
            <a:picLocks noChangeAspect="1" noChangeArrowheads="1" noCrop="1"/>
          </p:cNvPicPr>
          <p:nvPr/>
        </p:nvPicPr>
        <p:blipFill>
          <a:blip r:embed="rId4" cstate="print"/>
          <a:srcRect/>
          <a:stretch>
            <a:fillRect/>
          </a:stretch>
        </p:blipFill>
        <p:spPr bwMode="auto">
          <a:xfrm>
            <a:off x="-457200" y="1219200"/>
            <a:ext cx="4800600" cy="4800600"/>
          </a:xfrm>
          <a:prstGeom prst="rect">
            <a:avLst/>
          </a:prstGeom>
          <a:noFill/>
          <a:ln w="9525">
            <a:noFill/>
            <a:miter lim="800000"/>
            <a:headEnd/>
            <a:tailEnd/>
          </a:ln>
        </p:spPr>
      </p:pic>
      <p:pic>
        <p:nvPicPr>
          <p:cNvPr id="19461" name="Picture 3" descr="http://www.bestgraph.com/gifs/ecole/interro/interro-06.gif"/>
          <p:cNvPicPr>
            <a:picLocks noChangeAspect="1" noChangeArrowheads="1" noCrop="1"/>
          </p:cNvPicPr>
          <p:nvPr/>
        </p:nvPicPr>
        <p:blipFill>
          <a:blip r:embed="rId4" cstate="print"/>
          <a:srcRect/>
          <a:stretch>
            <a:fillRect/>
          </a:stretch>
        </p:blipFill>
        <p:spPr bwMode="auto">
          <a:xfrm>
            <a:off x="4038600" y="1219200"/>
            <a:ext cx="4601307" cy="4800600"/>
          </a:xfrm>
          <a:prstGeom prst="rect">
            <a:avLst/>
          </a:prstGeom>
          <a:noFill/>
          <a:ln w="9525">
            <a:noFill/>
            <a:miter lim="800000"/>
            <a:headEnd/>
            <a:tailEnd/>
          </a:ln>
        </p:spPr>
      </p:pic>
      <p:sp>
        <p:nvSpPr>
          <p:cNvPr id="6" name="Rectangle 5"/>
          <p:cNvSpPr/>
          <p:nvPr/>
        </p:nvSpPr>
        <p:spPr>
          <a:xfrm rot="3341711">
            <a:off x="2691010" y="4571066"/>
            <a:ext cx="5070955" cy="523220"/>
          </a:xfrm>
          <a:prstGeom prst="rect">
            <a:avLst/>
          </a:prstGeom>
        </p:spPr>
        <p:txBody>
          <a:bodyPr wrap="square">
            <a:spAutoFit/>
          </a:bodyPr>
          <a:lstStyle/>
          <a:p>
            <a:r>
              <a:rPr lang="en-US" sz="2800" dirty="0" smtClean="0">
                <a:latin typeface="Algerian" pitchFamily="82" charset="0"/>
                <a:cs typeface="Times New Roman" pitchFamily="18" charset="0"/>
              </a:rPr>
              <a:t>I THANK THEE</a:t>
            </a:r>
            <a:endParaRPr lang="en-US" sz="2800" dirty="0">
              <a:latin typeface="Algerian" pitchFamily="82" charset="0"/>
              <a:cs typeface="Times New Roman" pitchFamily="18" charset="0"/>
            </a:endParaRPr>
          </a:p>
        </p:txBody>
      </p:sp>
    </p:spTree>
    <p:extLst>
      <p:ext uri="{BB962C8B-B14F-4D97-AF65-F5344CB8AC3E}">
        <p14:creationId xmlns:p14="http://schemas.microsoft.com/office/powerpoint/2010/main" val="1947828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b"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b"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1074</TotalTime>
  <Words>1565</Words>
  <Application>Microsoft Office PowerPoint</Application>
  <PresentationFormat>On-screen Show (4:3)</PresentationFormat>
  <Paragraphs>303</Paragraphs>
  <Slides>31</Slides>
  <Notes>11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31</vt:i4>
      </vt:variant>
    </vt:vector>
  </HeadingPairs>
  <TitlesOfParts>
    <vt:vector size="35" baseType="lpstr">
      <vt:lpstr>Office Theme</vt:lpstr>
      <vt:lpstr>Pixel</vt:lpstr>
      <vt:lpstr>1_Office Theme</vt:lpstr>
      <vt:lpstr>CorelPhotoPaint.Image.8</vt:lpstr>
      <vt:lpstr>PowerPoint Presentation</vt:lpstr>
      <vt:lpstr>Acknowledgements</vt:lpstr>
      <vt:lpstr>What is Rolling Resistance?</vt:lpstr>
      <vt:lpstr>WHY ARE WE CONCERNED?</vt:lpstr>
      <vt:lpstr>FUEL CONSUMPTION &amp; RR</vt:lpstr>
      <vt:lpstr>Beginnings &amp; Conceptualization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MnROAD Operations</vt:lpstr>
      <vt:lpstr>PowerPoint Presentation</vt:lpstr>
      <vt:lpstr>PowerPoint Presentation</vt:lpstr>
      <vt:lpstr>PowerPoint Presentation</vt:lpstr>
      <vt:lpstr>PowerPoint Presentation</vt:lpstr>
      <vt:lpstr>PowerPoint Presentation</vt:lpstr>
      <vt:lpstr>Parallel Testing</vt:lpstr>
      <vt:lpstr>PowerPoint Presentation</vt:lpstr>
      <vt:lpstr>Surface Ranking Lower RR</vt:lpstr>
      <vt:lpstr>PowerPoint Presentation</vt:lpstr>
      <vt:lpstr>PowerPoint Presentation</vt:lpstr>
      <vt:lpstr>PowerPoint Presentation</vt:lpstr>
      <vt:lpstr>PowerPoint Presentation</vt:lpstr>
      <vt:lpstr>PowerPoint Presentation</vt:lpstr>
      <vt:lpstr> THE WAY FORWARD</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Bernard Izevbekhai</dc:creator>
  <cp:lastModifiedBy>Izev1Ber</cp:lastModifiedBy>
  <cp:revision>52</cp:revision>
  <dcterms:created xsi:type="dcterms:W3CDTF">2011-12-28T08:08:34Z</dcterms:created>
  <dcterms:modified xsi:type="dcterms:W3CDTF">2012-01-23T16:41:03Z</dcterms:modified>
</cp:coreProperties>
</file>